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5" r:id="rId2"/>
  </p:sldMasterIdLst>
  <p:notesMasterIdLst>
    <p:notesMasterId r:id="rId34"/>
  </p:notesMasterIdLst>
  <p:handoutMasterIdLst>
    <p:handoutMasterId r:id="rId35"/>
  </p:handoutMasterIdLst>
  <p:sldIdLst>
    <p:sldId id="796" r:id="rId3"/>
    <p:sldId id="797" r:id="rId4"/>
    <p:sldId id="798" r:id="rId5"/>
    <p:sldId id="800" r:id="rId6"/>
    <p:sldId id="846" r:id="rId7"/>
    <p:sldId id="801" r:id="rId8"/>
    <p:sldId id="802" r:id="rId9"/>
    <p:sldId id="803" r:id="rId10"/>
    <p:sldId id="804" r:id="rId11"/>
    <p:sldId id="805" r:id="rId12"/>
    <p:sldId id="806" r:id="rId13"/>
    <p:sldId id="847" r:id="rId14"/>
    <p:sldId id="848" r:id="rId15"/>
    <p:sldId id="849" r:id="rId16"/>
    <p:sldId id="850" r:id="rId17"/>
    <p:sldId id="809" r:id="rId18"/>
    <p:sldId id="810" r:id="rId19"/>
    <p:sldId id="811" r:id="rId20"/>
    <p:sldId id="812" r:id="rId21"/>
    <p:sldId id="813" r:id="rId22"/>
    <p:sldId id="851" r:id="rId23"/>
    <p:sldId id="852" r:id="rId24"/>
    <p:sldId id="814" r:id="rId25"/>
    <p:sldId id="815" r:id="rId26"/>
    <p:sldId id="817" r:id="rId27"/>
    <p:sldId id="818" r:id="rId28"/>
    <p:sldId id="819" r:id="rId29"/>
    <p:sldId id="853" r:id="rId30"/>
    <p:sldId id="854" r:id="rId31"/>
    <p:sldId id="856" r:id="rId32"/>
    <p:sldId id="579" r:id="rId33"/>
  </p:sldIdLst>
  <p:sldSz cx="9906000" cy="6858000" type="A4"/>
  <p:notesSz cx="6662738" cy="99266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128">
          <p15:clr>
            <a:srgbClr val="A4A3A4"/>
          </p15:clr>
        </p15:guide>
        <p15:guide id="2" orient="horz" pos="2544">
          <p15:clr>
            <a:srgbClr val="A4A3A4"/>
          </p15:clr>
        </p15:guide>
        <p15:guide id="3" orient="horz" pos="572">
          <p15:clr>
            <a:srgbClr val="A4A3A4"/>
          </p15:clr>
        </p15:guide>
        <p15:guide id="4" orient="horz" pos="3932">
          <p15:clr>
            <a:srgbClr val="A4A3A4"/>
          </p15:clr>
        </p15:guide>
        <p15:guide id="5" orient="horz" pos="3732">
          <p15:clr>
            <a:srgbClr val="A4A3A4"/>
          </p15:clr>
        </p15:guide>
        <p15:guide id="6" orient="horz" pos="2846">
          <p15:clr>
            <a:srgbClr val="A4A3A4"/>
          </p15:clr>
        </p15:guide>
        <p15:guide id="7" orient="horz" pos="1774">
          <p15:clr>
            <a:srgbClr val="A4A3A4"/>
          </p15:clr>
        </p15:guide>
        <p15:guide id="8" pos="3029">
          <p15:clr>
            <a:srgbClr val="A4A3A4"/>
          </p15:clr>
        </p15:guide>
        <p15:guide id="9" pos="5376">
          <p15:clr>
            <a:srgbClr val="A4A3A4"/>
          </p15:clr>
        </p15:guide>
        <p15:guide id="10" pos="5831">
          <p15:clr>
            <a:srgbClr val="A4A3A4"/>
          </p15:clr>
        </p15:guide>
        <p15:guide id="11" pos="214">
          <p15:clr>
            <a:srgbClr val="A4A3A4"/>
          </p15:clr>
        </p15:guide>
        <p15:guide id="12" pos="6037">
          <p15:clr>
            <a:srgbClr val="A4A3A4"/>
          </p15:clr>
        </p15:guide>
        <p15:guide id="13" pos="478">
          <p15:clr>
            <a:srgbClr val="A4A3A4"/>
          </p15:clr>
        </p15:guide>
        <p15:guide id="14" pos="5420">
          <p15:clr>
            <a:srgbClr val="A4A3A4"/>
          </p15:clr>
        </p15:guide>
        <p15:guide id="15" pos="331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1D3766"/>
    <a:srgbClr val="02427C"/>
    <a:srgbClr val="A9C399"/>
    <a:srgbClr val="FF3399"/>
    <a:srgbClr val="4184A9"/>
    <a:srgbClr val="4F7033"/>
    <a:srgbClr val="5F60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706" autoAdjust="0"/>
  </p:normalViewPr>
  <p:slideViewPr>
    <p:cSldViewPr>
      <p:cViewPr varScale="1">
        <p:scale>
          <a:sx n="72" d="100"/>
          <a:sy n="72" d="100"/>
        </p:scale>
        <p:origin x="1092" y="66"/>
      </p:cViewPr>
      <p:guideLst>
        <p:guide orient="horz" pos="4128"/>
        <p:guide orient="horz" pos="2544"/>
        <p:guide orient="horz" pos="572"/>
        <p:guide orient="horz" pos="3932"/>
        <p:guide orient="horz" pos="3732"/>
        <p:guide orient="horz" pos="2846"/>
        <p:guide orient="horz" pos="1774"/>
        <p:guide pos="3029"/>
        <p:guide pos="5376"/>
        <p:guide pos="5831"/>
        <p:guide pos="214"/>
        <p:guide pos="6037"/>
        <p:guide pos="478"/>
        <p:guide pos="5420"/>
        <p:guide pos="33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1999" cy="71999"/>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643453423346323"/>
          <c:y val="7.4215859851838067E-2"/>
          <c:w val="0.8064217389211239"/>
          <c:h val="0.75732465172622654"/>
        </c:manualLayout>
      </c:layout>
      <c:lineChart>
        <c:grouping val="standard"/>
        <c:varyColors val="0"/>
        <c:ser>
          <c:idx val="0"/>
          <c:order val="0"/>
          <c:tx>
            <c:strRef>
              <c:f>Sheet1!$B$1</c:f>
              <c:strCache>
                <c:ptCount val="1"/>
                <c:pt idx="0">
                  <c:v>5%</c:v>
                </c:pt>
              </c:strCache>
            </c:strRef>
          </c:tx>
          <c:spPr>
            <a:ln w="11520">
              <a:solidFill>
                <a:srgbClr val="000000"/>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Sheet1!$B$2:$B$22</c:f>
              <c:numCache>
                <c:formatCode>General</c:formatCode>
                <c:ptCount val="21"/>
                <c:pt idx="0">
                  <c:v>100</c:v>
                </c:pt>
                <c:pt idx="1">
                  <c:v>105</c:v>
                </c:pt>
                <c:pt idx="2">
                  <c:v>110.25</c:v>
                </c:pt>
                <c:pt idx="3">
                  <c:v>115.76250000000002</c:v>
                </c:pt>
                <c:pt idx="4">
                  <c:v>121.55062500000001</c:v>
                </c:pt>
                <c:pt idx="5">
                  <c:v>127.62815625</c:v>
                </c:pt>
                <c:pt idx="6">
                  <c:v>134.00956406249995</c:v>
                </c:pt>
                <c:pt idx="7">
                  <c:v>140.71004226562502</c:v>
                </c:pt>
                <c:pt idx="8">
                  <c:v>147.74554437890623</c:v>
                </c:pt>
                <c:pt idx="9">
                  <c:v>155.13282159785155</c:v>
                </c:pt>
                <c:pt idx="10">
                  <c:v>162.88946267774418</c:v>
                </c:pt>
                <c:pt idx="11">
                  <c:v>171.03393581163141</c:v>
                </c:pt>
                <c:pt idx="12">
                  <c:v>179.58563260221291</c:v>
                </c:pt>
                <c:pt idx="13">
                  <c:v>188.56491423232359</c:v>
                </c:pt>
                <c:pt idx="14">
                  <c:v>197.99315994393976</c:v>
                </c:pt>
                <c:pt idx="15">
                  <c:v>207.89281794113683</c:v>
                </c:pt>
                <c:pt idx="16">
                  <c:v>218.28745883819363</c:v>
                </c:pt>
                <c:pt idx="17">
                  <c:v>229.2018317801033</c:v>
                </c:pt>
                <c:pt idx="18">
                  <c:v>240.66192336910845</c:v>
                </c:pt>
                <c:pt idx="19">
                  <c:v>252.69501953756389</c:v>
                </c:pt>
                <c:pt idx="20">
                  <c:v>265.32977051444215</c:v>
                </c:pt>
              </c:numCache>
            </c:numRef>
          </c:val>
          <c:smooth val="0"/>
          <c:extLst>
            <c:ext xmlns:c16="http://schemas.microsoft.com/office/drawing/2014/chart" uri="{C3380CC4-5D6E-409C-BE32-E72D297353CC}">
              <c16:uniqueId val="{00000000-B4CD-45DD-AF43-3E8BC9EA3CEB}"/>
            </c:ext>
          </c:extLst>
        </c:ser>
        <c:ser>
          <c:idx val="1"/>
          <c:order val="1"/>
          <c:tx>
            <c:strRef>
              <c:f>Sheet1!$C$1</c:f>
              <c:strCache>
                <c:ptCount val="1"/>
                <c:pt idx="0">
                  <c:v>10%</c:v>
                </c:pt>
              </c:strCache>
            </c:strRef>
          </c:tx>
          <c:spPr>
            <a:ln w="23039">
              <a:solidFill>
                <a:srgbClr val="000000"/>
              </a:solidFill>
              <a:prstDash val="sysDash"/>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Sheet1!$C$2:$C$22</c:f>
              <c:numCache>
                <c:formatCode>General</c:formatCode>
                <c:ptCount val="21"/>
                <c:pt idx="0">
                  <c:v>100</c:v>
                </c:pt>
                <c:pt idx="1">
                  <c:v>110.00000000000001</c:v>
                </c:pt>
                <c:pt idx="2">
                  <c:v>121.00000000000001</c:v>
                </c:pt>
                <c:pt idx="3">
                  <c:v>133.10000000000005</c:v>
                </c:pt>
                <c:pt idx="4">
                  <c:v>146.41000000000005</c:v>
                </c:pt>
                <c:pt idx="5">
                  <c:v>161.05100000000004</c:v>
                </c:pt>
                <c:pt idx="6">
                  <c:v>177.15610000000009</c:v>
                </c:pt>
                <c:pt idx="7">
                  <c:v>194.87171000000015</c:v>
                </c:pt>
                <c:pt idx="8">
                  <c:v>214.35888100000014</c:v>
                </c:pt>
                <c:pt idx="9">
                  <c:v>235.79476910000011</c:v>
                </c:pt>
                <c:pt idx="10">
                  <c:v>259.37424601000026</c:v>
                </c:pt>
                <c:pt idx="11">
                  <c:v>285.3116706110003</c:v>
                </c:pt>
                <c:pt idx="12">
                  <c:v>313.8428376721003</c:v>
                </c:pt>
                <c:pt idx="13">
                  <c:v>345.22712143931028</c:v>
                </c:pt>
                <c:pt idx="14">
                  <c:v>379.74983358324147</c:v>
                </c:pt>
                <c:pt idx="15">
                  <c:v>417.72481694156551</c:v>
                </c:pt>
                <c:pt idx="16">
                  <c:v>459.49729863572219</c:v>
                </c:pt>
                <c:pt idx="17">
                  <c:v>505.44702849929428</c:v>
                </c:pt>
                <c:pt idx="18">
                  <c:v>555.99173134922387</c:v>
                </c:pt>
                <c:pt idx="19">
                  <c:v>611.59090448414634</c:v>
                </c:pt>
                <c:pt idx="20">
                  <c:v>672.74999493256098</c:v>
                </c:pt>
              </c:numCache>
            </c:numRef>
          </c:val>
          <c:smooth val="0"/>
          <c:extLst>
            <c:ext xmlns:c16="http://schemas.microsoft.com/office/drawing/2014/chart" uri="{C3380CC4-5D6E-409C-BE32-E72D297353CC}">
              <c16:uniqueId val="{00000001-B4CD-45DD-AF43-3E8BC9EA3CEB}"/>
            </c:ext>
          </c:extLst>
        </c:ser>
        <c:ser>
          <c:idx val="2"/>
          <c:order val="2"/>
          <c:tx>
            <c:strRef>
              <c:f>Sheet1!$D$1</c:f>
              <c:strCache>
                <c:ptCount val="1"/>
                <c:pt idx="0">
                  <c:v>15%</c:v>
                </c:pt>
              </c:strCache>
            </c:strRef>
          </c:tx>
          <c:spPr>
            <a:ln w="23039">
              <a:solidFill>
                <a:srgbClr val="000000"/>
              </a:solidFill>
              <a:prstDash val="lgDash"/>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Sheet1!$D$2:$D$22</c:f>
              <c:numCache>
                <c:formatCode>General</c:formatCode>
                <c:ptCount val="21"/>
                <c:pt idx="0">
                  <c:v>100</c:v>
                </c:pt>
                <c:pt idx="1">
                  <c:v>115</c:v>
                </c:pt>
                <c:pt idx="2">
                  <c:v>132.24999999999994</c:v>
                </c:pt>
                <c:pt idx="3">
                  <c:v>152.08750000000001</c:v>
                </c:pt>
                <c:pt idx="4">
                  <c:v>174.90062499999993</c:v>
                </c:pt>
                <c:pt idx="5">
                  <c:v>201.13571874999994</c:v>
                </c:pt>
                <c:pt idx="6">
                  <c:v>231.30607656249995</c:v>
                </c:pt>
                <c:pt idx="7">
                  <c:v>266.00198804687477</c:v>
                </c:pt>
                <c:pt idx="8">
                  <c:v>305.90228625390608</c:v>
                </c:pt>
                <c:pt idx="9">
                  <c:v>351.78762919199198</c:v>
                </c:pt>
                <c:pt idx="10">
                  <c:v>404.55577357079068</c:v>
                </c:pt>
                <c:pt idx="11">
                  <c:v>465.2391396064092</c:v>
                </c:pt>
                <c:pt idx="12">
                  <c:v>535.0250105473707</c:v>
                </c:pt>
                <c:pt idx="13">
                  <c:v>615.27876212947626</c:v>
                </c:pt>
                <c:pt idx="14">
                  <c:v>707.57057644889767</c:v>
                </c:pt>
                <c:pt idx="15">
                  <c:v>813.70616291623207</c:v>
                </c:pt>
                <c:pt idx="16">
                  <c:v>935.76208735366663</c:v>
                </c:pt>
                <c:pt idx="17">
                  <c:v>1076.1264004567163</c:v>
                </c:pt>
                <c:pt idx="18">
                  <c:v>1237.5453605252237</c:v>
                </c:pt>
                <c:pt idx="19">
                  <c:v>1423.1771646040074</c:v>
                </c:pt>
                <c:pt idx="20">
                  <c:v>1636.6537392946079</c:v>
                </c:pt>
              </c:numCache>
            </c:numRef>
          </c:val>
          <c:smooth val="0"/>
          <c:extLst>
            <c:ext xmlns:c16="http://schemas.microsoft.com/office/drawing/2014/chart" uri="{C3380CC4-5D6E-409C-BE32-E72D297353CC}">
              <c16:uniqueId val="{00000002-B4CD-45DD-AF43-3E8BC9EA3CEB}"/>
            </c:ext>
          </c:extLst>
        </c:ser>
        <c:ser>
          <c:idx val="3"/>
          <c:order val="3"/>
          <c:tx>
            <c:strRef>
              <c:f>Sheet1!$E$1</c:f>
              <c:strCache>
                <c:ptCount val="1"/>
                <c:pt idx="0">
                  <c:v>20%</c:v>
                </c:pt>
              </c:strCache>
            </c:strRef>
          </c:tx>
          <c:spPr>
            <a:ln w="34559">
              <a:solidFill>
                <a:srgbClr val="000000"/>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Sheet1!$E$2:$E$22</c:f>
              <c:numCache>
                <c:formatCode>General</c:formatCode>
                <c:ptCount val="21"/>
                <c:pt idx="0">
                  <c:v>100</c:v>
                </c:pt>
                <c:pt idx="1">
                  <c:v>120</c:v>
                </c:pt>
                <c:pt idx="2">
                  <c:v>144</c:v>
                </c:pt>
                <c:pt idx="3">
                  <c:v>172.8</c:v>
                </c:pt>
                <c:pt idx="4">
                  <c:v>207.36</c:v>
                </c:pt>
                <c:pt idx="5">
                  <c:v>248.83200000000002</c:v>
                </c:pt>
                <c:pt idx="6">
                  <c:v>298.59839999999986</c:v>
                </c:pt>
                <c:pt idx="7">
                  <c:v>358.3180799999999</c:v>
                </c:pt>
                <c:pt idx="8">
                  <c:v>429.98169599999989</c:v>
                </c:pt>
                <c:pt idx="9">
                  <c:v>515.97803519999991</c:v>
                </c:pt>
                <c:pt idx="10">
                  <c:v>619.17364224000005</c:v>
                </c:pt>
                <c:pt idx="11">
                  <c:v>743.00837068800001</c:v>
                </c:pt>
                <c:pt idx="12">
                  <c:v>891.61004482559963</c:v>
                </c:pt>
                <c:pt idx="13">
                  <c:v>1069.9320537907201</c:v>
                </c:pt>
                <c:pt idx="14">
                  <c:v>1283.9184645488633</c:v>
                </c:pt>
                <c:pt idx="15">
                  <c:v>1540.7021574586365</c:v>
                </c:pt>
                <c:pt idx="16">
                  <c:v>1848.8425889503633</c:v>
                </c:pt>
                <c:pt idx="17">
                  <c:v>2218.6111067404372</c:v>
                </c:pt>
                <c:pt idx="18">
                  <c:v>2662.3333280885245</c:v>
                </c:pt>
                <c:pt idx="19">
                  <c:v>3194.7999937062282</c:v>
                </c:pt>
                <c:pt idx="20">
                  <c:v>3833.7599924474744</c:v>
                </c:pt>
              </c:numCache>
            </c:numRef>
          </c:val>
          <c:smooth val="0"/>
          <c:extLst>
            <c:ext xmlns:c16="http://schemas.microsoft.com/office/drawing/2014/chart" uri="{C3380CC4-5D6E-409C-BE32-E72D297353CC}">
              <c16:uniqueId val="{00000003-B4CD-45DD-AF43-3E8BC9EA3CEB}"/>
            </c:ext>
          </c:extLst>
        </c:ser>
        <c:dLbls>
          <c:showLegendKey val="0"/>
          <c:showVal val="0"/>
          <c:showCatName val="0"/>
          <c:showSerName val="0"/>
          <c:showPercent val="0"/>
          <c:showBubbleSize val="0"/>
        </c:dLbls>
        <c:smooth val="0"/>
        <c:axId val="139218352"/>
        <c:axId val="139219984"/>
      </c:lineChart>
      <c:catAx>
        <c:axId val="139218352"/>
        <c:scaling>
          <c:orientation val="minMax"/>
        </c:scaling>
        <c:delete val="0"/>
        <c:axPos val="b"/>
        <c:title>
          <c:tx>
            <c:rich>
              <a:bodyPr/>
              <a:lstStyle/>
              <a:p>
                <a:pPr>
                  <a:defRPr/>
                </a:pPr>
                <a:r>
                  <a:rPr lang="az-Latn-AZ"/>
                  <a:t>İllər</a:t>
                </a:r>
                <a:endParaRPr lang="en-US"/>
              </a:p>
            </c:rich>
          </c:tx>
          <c:layout>
            <c:manualLayout>
              <c:xMode val="edge"/>
              <c:yMode val="edge"/>
              <c:x val="0.50404858299595146"/>
              <c:y val="0.91836734693877553"/>
            </c:manualLayout>
          </c:layout>
          <c:overlay val="0"/>
          <c:spPr>
            <a:noFill/>
            <a:ln w="23039">
              <a:noFill/>
            </a:ln>
          </c:spPr>
        </c:title>
        <c:numFmt formatCode="General" sourceLinked="1"/>
        <c:majorTickMark val="cross"/>
        <c:minorTickMark val="none"/>
        <c:tickLblPos val="nextTo"/>
        <c:spPr>
          <a:ln w="2880">
            <a:solidFill>
              <a:schemeClr val="tx1"/>
            </a:solidFill>
            <a:prstDash val="solid"/>
          </a:ln>
        </c:spPr>
        <c:txPr>
          <a:bodyPr rot="0" vert="horz"/>
          <a:lstStyle/>
          <a:p>
            <a:pPr>
              <a:defRPr b="1"/>
            </a:pPr>
            <a:endParaRPr lang="ru-RU"/>
          </a:p>
        </c:txPr>
        <c:crossAx val="139219984"/>
        <c:crosses val="autoZero"/>
        <c:auto val="0"/>
        <c:lblAlgn val="ctr"/>
        <c:lblOffset val="100"/>
        <c:tickLblSkip val="1"/>
        <c:tickMarkSkip val="1"/>
        <c:noMultiLvlLbl val="0"/>
      </c:catAx>
      <c:valAx>
        <c:axId val="139219984"/>
        <c:scaling>
          <c:orientation val="minMax"/>
        </c:scaling>
        <c:delete val="0"/>
        <c:axPos val="l"/>
        <c:title>
          <c:tx>
            <c:rich>
              <a:bodyPr/>
              <a:lstStyle/>
              <a:p>
                <a:pPr>
                  <a:defRPr/>
                </a:pPr>
                <a:r>
                  <a:rPr lang="az-Latn-AZ"/>
                  <a:t>Gələcək dəyər</a:t>
                </a:r>
                <a:endParaRPr lang="en-US"/>
              </a:p>
            </c:rich>
          </c:tx>
          <c:layout>
            <c:manualLayout>
              <c:xMode val="edge"/>
              <c:yMode val="edge"/>
              <c:x val="1.6194331983805672E-2"/>
              <c:y val="0.36178107606679033"/>
            </c:manualLayout>
          </c:layout>
          <c:overlay val="0"/>
          <c:spPr>
            <a:noFill/>
            <a:ln w="23039">
              <a:noFill/>
            </a:ln>
          </c:spPr>
        </c:title>
        <c:numFmt formatCode="General" sourceLinked="1"/>
        <c:majorTickMark val="cross"/>
        <c:minorTickMark val="none"/>
        <c:tickLblPos val="nextTo"/>
        <c:spPr>
          <a:ln w="2880">
            <a:solidFill>
              <a:schemeClr val="tx1"/>
            </a:solidFill>
            <a:prstDash val="solid"/>
          </a:ln>
        </c:spPr>
        <c:txPr>
          <a:bodyPr rot="0" vert="horz"/>
          <a:lstStyle/>
          <a:p>
            <a:pPr>
              <a:defRPr b="1"/>
            </a:pPr>
            <a:endParaRPr lang="ru-RU"/>
          </a:p>
        </c:txPr>
        <c:crossAx val="139218352"/>
        <c:crosses val="autoZero"/>
        <c:crossBetween val="midCat"/>
      </c:valAx>
      <c:spPr>
        <a:noFill/>
        <a:ln w="23039">
          <a:noFill/>
        </a:ln>
      </c:spPr>
    </c:plotArea>
    <c:legend>
      <c:legendPos val="r"/>
      <c:layout>
        <c:manualLayout>
          <c:xMode val="edge"/>
          <c:yMode val="edge"/>
          <c:x val="0.2024291497975709"/>
          <c:y val="0.16883116883116889"/>
          <c:w val="0.12246963562753038"/>
          <c:h val="0.25974025974025972"/>
        </c:manualLayout>
      </c:layout>
      <c:overlay val="0"/>
      <c:spPr>
        <a:solidFill>
          <a:schemeClr val="bg1"/>
        </a:solidFill>
        <a:ln w="2880">
          <a:solidFill>
            <a:schemeClr val="tx1"/>
          </a:solidFill>
          <a:prstDash val="solid"/>
        </a:ln>
      </c:spPr>
    </c:legend>
    <c:plotVisOnly val="1"/>
    <c:dispBlanksAs val="gap"/>
    <c:showDLblsOverMax val="0"/>
  </c:chart>
  <c:spPr>
    <a:noFill/>
    <a:ln>
      <a:noFill/>
    </a:ln>
  </c:spPr>
  <c:txPr>
    <a:bodyPr/>
    <a:lstStyle/>
    <a:p>
      <a:pPr>
        <a:defRPr sz="1800" b="0" i="0" u="none" strike="noStrike" baseline="0">
          <a:solidFill>
            <a:srgbClr val="00B0F0"/>
          </a:solidFill>
          <a:latin typeface="Times New Roman"/>
          <a:ea typeface="Times New Roman"/>
          <a:cs typeface="Times New Roman"/>
        </a:defRPr>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041D53-5D47-4353-9397-414CD12C8B07}" type="doc">
      <dgm:prSet loTypeId="urn:diagrams.loki3.com/VaryingWidthList" loCatId="list" qsTypeId="urn:microsoft.com/office/officeart/2005/8/quickstyle/3d1" qsCatId="3D" csTypeId="urn:microsoft.com/office/officeart/2005/8/colors/colorful4" csCatId="colorful" phldr="1"/>
      <dgm:spPr/>
      <dgm:t>
        <a:bodyPr/>
        <a:lstStyle/>
        <a:p>
          <a:endParaRPr lang="az-Latn-AZ"/>
        </a:p>
      </dgm:t>
    </dgm:pt>
    <dgm:pt modelId="{751A02E6-6AAE-4A15-BC7C-26F5BC5D5925}">
      <dgm:prSet custT="1"/>
      <dgm:spPr/>
      <dgm:t>
        <a:bodyPr/>
        <a:lstStyle/>
        <a:p>
          <a:r>
            <a:rPr lang="az-Latn-AZ" sz="3200" b="1">
              <a:latin typeface="Cambria" panose="02040503050406030204" pitchFamily="18" charset="0"/>
              <a:cs typeface="Times New Roman" panose="02020603050405020304" pitchFamily="18" charset="0"/>
            </a:rPr>
            <a:t>Pul gəlir gətirəcəyi gözləntisi ilə investisiya edilə bilər</a:t>
          </a:r>
          <a:endParaRPr lang="az-Latn-AZ" sz="3200" b="1" dirty="0">
            <a:latin typeface="Cambria" panose="02040503050406030204" pitchFamily="18" charset="0"/>
            <a:cs typeface="Times New Roman" panose="02020603050405020304" pitchFamily="18" charset="0"/>
          </a:endParaRPr>
        </a:p>
      </dgm:t>
    </dgm:pt>
    <dgm:pt modelId="{330A0B13-37F2-460E-9431-619A855F78EB}" type="parTrans" cxnId="{E8EBDCC8-C1DF-462A-AD30-FB8331375E4D}">
      <dgm:prSet/>
      <dgm:spPr/>
      <dgm:t>
        <a:bodyPr/>
        <a:lstStyle/>
        <a:p>
          <a:endParaRPr lang="az-Latn-AZ" sz="1400">
            <a:solidFill>
              <a:srgbClr val="1D3766"/>
            </a:solidFill>
            <a:latin typeface="Cambria" panose="02040503050406030204" pitchFamily="18" charset="0"/>
          </a:endParaRPr>
        </a:p>
      </dgm:t>
    </dgm:pt>
    <dgm:pt modelId="{DA6BD7C1-0DEA-4C2C-B816-06D49749C731}" type="sibTrans" cxnId="{E8EBDCC8-C1DF-462A-AD30-FB8331375E4D}">
      <dgm:prSet/>
      <dgm:spPr/>
      <dgm:t>
        <a:bodyPr/>
        <a:lstStyle/>
        <a:p>
          <a:endParaRPr lang="az-Latn-AZ" sz="1400">
            <a:solidFill>
              <a:srgbClr val="1D3766"/>
            </a:solidFill>
            <a:latin typeface="Cambria" panose="02040503050406030204" pitchFamily="18" charset="0"/>
          </a:endParaRPr>
        </a:p>
      </dgm:t>
    </dgm:pt>
    <dgm:pt modelId="{8DAA441B-6751-4511-BCAF-AA6A84AC26E3}">
      <dgm:prSet custT="1"/>
      <dgm:spPr/>
      <dgm:t>
        <a:bodyPr/>
        <a:lstStyle/>
        <a:p>
          <a:r>
            <a:rPr lang="az-Latn-AZ" sz="3200" b="1" dirty="0">
              <a:latin typeface="Cambria" panose="02040503050406030204" pitchFamily="18" charset="0"/>
              <a:cs typeface="Times New Roman" panose="02020603050405020304" pitchFamily="18" charset="0"/>
            </a:rPr>
            <a:t>Bugünkü 1 manat </a:t>
          </a:r>
          <a:r>
            <a:rPr lang="en-US" sz="3200" b="1" dirty="0">
              <a:latin typeface="Cambria" panose="02040503050406030204" pitchFamily="18" charset="0"/>
              <a:cs typeface="Times New Roman" panose="02020603050405020304" pitchFamily="18" charset="0"/>
            </a:rPr>
            <a:t> </a:t>
          </a:r>
          <a:r>
            <a:rPr lang="az-Latn-AZ" sz="3200" b="1" dirty="0">
              <a:latin typeface="Cambria" panose="02040503050406030204" pitchFamily="18" charset="0"/>
              <a:cs typeface="Times New Roman" panose="02020603050405020304" pitchFamily="18" charset="0"/>
            </a:rPr>
            <a:t>sabah qazanılacaq 1 manatdan daha dəyərlidir </a:t>
          </a:r>
        </a:p>
      </dgm:t>
    </dgm:pt>
    <dgm:pt modelId="{C19D288D-F4E6-4B62-B748-083138FE9ACC}" type="parTrans" cxnId="{69845E8E-F019-44D2-81F7-0BB6F29465D1}">
      <dgm:prSet/>
      <dgm:spPr/>
      <dgm:t>
        <a:bodyPr/>
        <a:lstStyle/>
        <a:p>
          <a:endParaRPr lang="az-Latn-AZ" sz="1400">
            <a:solidFill>
              <a:srgbClr val="1D3766"/>
            </a:solidFill>
            <a:latin typeface="Cambria" panose="02040503050406030204" pitchFamily="18" charset="0"/>
          </a:endParaRPr>
        </a:p>
      </dgm:t>
    </dgm:pt>
    <dgm:pt modelId="{48D16ACD-DFE6-4C4F-9007-52FE57F67794}" type="sibTrans" cxnId="{69845E8E-F019-44D2-81F7-0BB6F29465D1}">
      <dgm:prSet/>
      <dgm:spPr/>
      <dgm:t>
        <a:bodyPr/>
        <a:lstStyle/>
        <a:p>
          <a:endParaRPr lang="az-Latn-AZ" sz="1400">
            <a:solidFill>
              <a:srgbClr val="1D3766"/>
            </a:solidFill>
            <a:latin typeface="Cambria" panose="02040503050406030204" pitchFamily="18" charset="0"/>
          </a:endParaRPr>
        </a:p>
      </dgm:t>
    </dgm:pt>
    <dgm:pt modelId="{35D82BEC-6CC2-460F-A372-F4BEFDC1A3B6}">
      <dgm:prSet custT="1"/>
      <dgm:spPr/>
      <dgm:t>
        <a:bodyPr/>
        <a:lstStyle/>
        <a:p>
          <a:r>
            <a:rPr lang="az-Latn-AZ" sz="3200" b="1">
              <a:latin typeface="Cambria" panose="02040503050406030204" pitchFamily="18" charset="0"/>
              <a:cs typeface="Times New Roman" panose="02020603050405020304" pitchFamily="18" charset="0"/>
            </a:rPr>
            <a:t>Çünki, bugünkü manat investisiya edilərsə sabah bir manatdan artıq vəsaitə malik olacağıq</a:t>
          </a:r>
          <a:endParaRPr lang="az-Latn-AZ" sz="3200" b="1" dirty="0">
            <a:latin typeface="Cambria" panose="02040503050406030204" pitchFamily="18" charset="0"/>
            <a:cs typeface="Times New Roman" panose="02020603050405020304" pitchFamily="18" charset="0"/>
          </a:endParaRPr>
        </a:p>
      </dgm:t>
    </dgm:pt>
    <dgm:pt modelId="{5FBF7843-76E9-47B6-A781-8F0A0555511E}" type="parTrans" cxnId="{9F47D2F3-6B70-4CD1-A4F9-7759DA122F8B}">
      <dgm:prSet/>
      <dgm:spPr/>
      <dgm:t>
        <a:bodyPr/>
        <a:lstStyle/>
        <a:p>
          <a:endParaRPr lang="az-Latn-AZ" sz="1400">
            <a:solidFill>
              <a:srgbClr val="1D3766"/>
            </a:solidFill>
            <a:latin typeface="Cambria" panose="02040503050406030204" pitchFamily="18" charset="0"/>
          </a:endParaRPr>
        </a:p>
      </dgm:t>
    </dgm:pt>
    <dgm:pt modelId="{BE7D5D0B-57FB-4A49-8EDB-D385BDE0D435}" type="sibTrans" cxnId="{9F47D2F3-6B70-4CD1-A4F9-7759DA122F8B}">
      <dgm:prSet/>
      <dgm:spPr/>
      <dgm:t>
        <a:bodyPr/>
        <a:lstStyle/>
        <a:p>
          <a:endParaRPr lang="az-Latn-AZ" sz="1400">
            <a:solidFill>
              <a:srgbClr val="1D3766"/>
            </a:solidFill>
            <a:latin typeface="Cambria" panose="02040503050406030204" pitchFamily="18" charset="0"/>
          </a:endParaRPr>
        </a:p>
      </dgm:t>
    </dgm:pt>
    <dgm:pt modelId="{8503AA87-4042-4BCA-9ECD-6FF6C8707F96}" type="pres">
      <dgm:prSet presAssocID="{F1041D53-5D47-4353-9397-414CD12C8B07}" presName="Name0" presStyleCnt="0">
        <dgm:presLayoutVars>
          <dgm:resizeHandles/>
        </dgm:presLayoutVars>
      </dgm:prSet>
      <dgm:spPr/>
    </dgm:pt>
    <dgm:pt modelId="{7A0C8516-8BF0-4CDB-955D-6DBABA9EB7D9}" type="pres">
      <dgm:prSet presAssocID="{751A02E6-6AAE-4A15-BC7C-26F5BC5D5925}" presName="text" presStyleLbl="node1" presStyleIdx="0" presStyleCnt="3" custScaleX="196224" custLinFactY="-36953" custLinFactNeighborX="-53065" custLinFactNeighborY="-100000">
        <dgm:presLayoutVars>
          <dgm:bulletEnabled val="1"/>
        </dgm:presLayoutVars>
      </dgm:prSet>
      <dgm:spPr/>
    </dgm:pt>
    <dgm:pt modelId="{E0BAC427-9016-495F-96F6-5393F2A935DF}" type="pres">
      <dgm:prSet presAssocID="{DA6BD7C1-0DEA-4C2C-B816-06D49749C731}" presName="space" presStyleCnt="0"/>
      <dgm:spPr/>
    </dgm:pt>
    <dgm:pt modelId="{89BD0C43-922C-4D60-B772-06AA7DBF299B}" type="pres">
      <dgm:prSet presAssocID="{8DAA441B-6751-4511-BCAF-AA6A84AC26E3}" presName="text" presStyleLbl="node1" presStyleIdx="1" presStyleCnt="3" custScaleX="166768" custLinFactNeighborX="20260" custLinFactNeighborY="-2869">
        <dgm:presLayoutVars>
          <dgm:bulletEnabled val="1"/>
        </dgm:presLayoutVars>
      </dgm:prSet>
      <dgm:spPr/>
    </dgm:pt>
    <dgm:pt modelId="{DE7A96DD-E30E-4A18-A258-545AB474720A}" type="pres">
      <dgm:prSet presAssocID="{48D16ACD-DFE6-4C4F-9007-52FE57F67794}" presName="space" presStyleCnt="0"/>
      <dgm:spPr/>
    </dgm:pt>
    <dgm:pt modelId="{CDAA7412-A518-4375-AF13-A3D712CD119B}" type="pres">
      <dgm:prSet presAssocID="{35D82BEC-6CC2-460F-A372-F4BEFDC1A3B6}" presName="text" presStyleLbl="node1" presStyleIdx="2" presStyleCnt="3" custScaleX="125076" custLinFactNeighborX="-13446" custLinFactNeighborY="-9765">
        <dgm:presLayoutVars>
          <dgm:bulletEnabled val="1"/>
        </dgm:presLayoutVars>
      </dgm:prSet>
      <dgm:spPr/>
    </dgm:pt>
  </dgm:ptLst>
  <dgm:cxnLst>
    <dgm:cxn modelId="{97FFC267-4EC0-4291-96ED-A4A5CF5B1D7F}" type="presOf" srcId="{F1041D53-5D47-4353-9397-414CD12C8B07}" destId="{8503AA87-4042-4BCA-9ECD-6FF6C8707F96}" srcOrd="0" destOrd="0" presId="urn:diagrams.loki3.com/VaryingWidthList"/>
    <dgm:cxn modelId="{2C49D674-C5D3-4CEA-8E27-DBB06816C7C2}" type="presOf" srcId="{8DAA441B-6751-4511-BCAF-AA6A84AC26E3}" destId="{89BD0C43-922C-4D60-B772-06AA7DBF299B}" srcOrd="0" destOrd="0" presId="urn:diagrams.loki3.com/VaryingWidthList"/>
    <dgm:cxn modelId="{69845E8E-F019-44D2-81F7-0BB6F29465D1}" srcId="{F1041D53-5D47-4353-9397-414CD12C8B07}" destId="{8DAA441B-6751-4511-BCAF-AA6A84AC26E3}" srcOrd="1" destOrd="0" parTransId="{C19D288D-F4E6-4B62-B748-083138FE9ACC}" sibTransId="{48D16ACD-DFE6-4C4F-9007-52FE57F67794}"/>
    <dgm:cxn modelId="{E8EBDCC8-C1DF-462A-AD30-FB8331375E4D}" srcId="{F1041D53-5D47-4353-9397-414CD12C8B07}" destId="{751A02E6-6AAE-4A15-BC7C-26F5BC5D5925}" srcOrd="0" destOrd="0" parTransId="{330A0B13-37F2-460E-9431-619A855F78EB}" sibTransId="{DA6BD7C1-0DEA-4C2C-B816-06D49749C731}"/>
    <dgm:cxn modelId="{A79CDBCB-6CC6-4831-904F-C33C6FD67008}" type="presOf" srcId="{35D82BEC-6CC2-460F-A372-F4BEFDC1A3B6}" destId="{CDAA7412-A518-4375-AF13-A3D712CD119B}" srcOrd="0" destOrd="0" presId="urn:diagrams.loki3.com/VaryingWidthList"/>
    <dgm:cxn modelId="{9F47D2F3-6B70-4CD1-A4F9-7759DA122F8B}" srcId="{F1041D53-5D47-4353-9397-414CD12C8B07}" destId="{35D82BEC-6CC2-460F-A372-F4BEFDC1A3B6}" srcOrd="2" destOrd="0" parTransId="{5FBF7843-76E9-47B6-A781-8F0A0555511E}" sibTransId="{BE7D5D0B-57FB-4A49-8EDB-D385BDE0D435}"/>
    <dgm:cxn modelId="{96BEF9F6-4205-437D-9091-BDE92084AEB5}" type="presOf" srcId="{751A02E6-6AAE-4A15-BC7C-26F5BC5D5925}" destId="{7A0C8516-8BF0-4CDB-955D-6DBABA9EB7D9}" srcOrd="0" destOrd="0" presId="urn:diagrams.loki3.com/VaryingWidthList"/>
    <dgm:cxn modelId="{FD01A090-9C23-4DFD-AC29-0A1EF695A851}" type="presParOf" srcId="{8503AA87-4042-4BCA-9ECD-6FF6C8707F96}" destId="{7A0C8516-8BF0-4CDB-955D-6DBABA9EB7D9}" srcOrd="0" destOrd="0" presId="urn:diagrams.loki3.com/VaryingWidthList"/>
    <dgm:cxn modelId="{D6553848-3AC7-4B28-B8E8-E498B74B74EE}" type="presParOf" srcId="{8503AA87-4042-4BCA-9ECD-6FF6C8707F96}" destId="{E0BAC427-9016-495F-96F6-5393F2A935DF}" srcOrd="1" destOrd="0" presId="urn:diagrams.loki3.com/VaryingWidthList"/>
    <dgm:cxn modelId="{2DBCE180-1BEC-4734-8CE3-ED4C7EFBCB7D}" type="presParOf" srcId="{8503AA87-4042-4BCA-9ECD-6FF6C8707F96}" destId="{89BD0C43-922C-4D60-B772-06AA7DBF299B}" srcOrd="2" destOrd="0" presId="urn:diagrams.loki3.com/VaryingWidthList"/>
    <dgm:cxn modelId="{534AE6E2-2EF2-4720-8BA2-210DABD314AB}" type="presParOf" srcId="{8503AA87-4042-4BCA-9ECD-6FF6C8707F96}" destId="{DE7A96DD-E30E-4A18-A258-545AB474720A}" srcOrd="3" destOrd="0" presId="urn:diagrams.loki3.com/VaryingWidthList"/>
    <dgm:cxn modelId="{7A9B1C96-B6D8-4C57-BDB1-6A29BA4B2001}" type="presParOf" srcId="{8503AA87-4042-4BCA-9ECD-6FF6C8707F96}" destId="{CDAA7412-A518-4375-AF13-A3D712CD119B}" srcOrd="4" destOrd="0" presId="urn:diagrams.loki3.com/VaryingWidthList"/>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222C18-CAD9-49D5-9683-0A845734BEBE}"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az-Latn-AZ"/>
        </a:p>
      </dgm:t>
    </dgm:pt>
    <dgm:pt modelId="{2EAFA3E4-7F10-44BC-8EDD-7F831428B71C}">
      <dgm:prSet/>
      <dgm:spPr/>
      <dgm:t>
        <a:bodyPr/>
        <a:lstStyle/>
        <a:p>
          <a:pPr algn="ctr"/>
          <a:r>
            <a:rPr lang="az-Latn-AZ" b="1" dirty="0">
              <a:solidFill>
                <a:srgbClr val="1D3766"/>
              </a:solidFill>
              <a:latin typeface="Times New Roman" panose="02020603050405020304" pitchFamily="18" charset="0"/>
              <a:cs typeface="Times New Roman" panose="02020603050405020304" pitchFamily="18" charset="0"/>
            </a:rPr>
            <a:t>Cari dəyər </a:t>
          </a:r>
          <a:r>
            <a:rPr lang="en-US" b="1" dirty="0">
              <a:solidFill>
                <a:srgbClr val="1D3766"/>
              </a:solidFill>
              <a:latin typeface="Times New Roman" panose="02020603050405020304" pitchFamily="18" charset="0"/>
              <a:cs typeface="Times New Roman" panose="02020603050405020304" pitchFamily="18" charset="0"/>
            </a:rPr>
            <a:t>–</a:t>
          </a:r>
          <a:r>
            <a:rPr lang="az-Latn-AZ" b="1" dirty="0">
              <a:solidFill>
                <a:srgbClr val="1D3766"/>
              </a:solidFill>
              <a:latin typeface="Times New Roman" panose="02020603050405020304" pitchFamily="18" charset="0"/>
              <a:cs typeface="Times New Roman" panose="02020603050405020304" pitchFamily="18" charset="0"/>
            </a:rPr>
            <a:t>bugünkü pul vəsaiti, və ya gələcək maliyyə axınlarının bugünkü dəyəri</a:t>
          </a:r>
        </a:p>
      </dgm:t>
    </dgm:pt>
    <dgm:pt modelId="{7E620261-F778-4574-84B7-3FF189C4B32F}" type="parTrans" cxnId="{9C5A29D2-A775-45A5-BA32-98927DA287B3}">
      <dgm:prSet/>
      <dgm:spPr/>
      <dgm:t>
        <a:bodyPr/>
        <a:lstStyle/>
        <a:p>
          <a:endParaRPr lang="az-Latn-AZ" b="1">
            <a:solidFill>
              <a:srgbClr val="1D3766"/>
            </a:solidFill>
          </a:endParaRPr>
        </a:p>
      </dgm:t>
    </dgm:pt>
    <dgm:pt modelId="{DBFE5332-9960-4A1B-81DF-B01E2A91144E}" type="sibTrans" cxnId="{9C5A29D2-A775-45A5-BA32-98927DA287B3}">
      <dgm:prSet/>
      <dgm:spPr/>
      <dgm:t>
        <a:bodyPr/>
        <a:lstStyle/>
        <a:p>
          <a:endParaRPr lang="az-Latn-AZ" b="1">
            <a:solidFill>
              <a:srgbClr val="1D3766"/>
            </a:solidFill>
          </a:endParaRPr>
        </a:p>
      </dgm:t>
    </dgm:pt>
    <dgm:pt modelId="{0B36501C-7892-48DB-A475-35FB551C84F5}">
      <dgm:prSet/>
      <dgm:spPr/>
      <dgm:t>
        <a:bodyPr/>
        <a:lstStyle/>
        <a:p>
          <a:pPr algn="ctr"/>
          <a:r>
            <a:rPr lang="az-Latn-AZ" b="1" dirty="0">
              <a:solidFill>
                <a:srgbClr val="1D3766"/>
              </a:solidFill>
              <a:latin typeface="Times New Roman" panose="02020603050405020304" pitchFamily="18" charset="0"/>
              <a:cs typeface="Times New Roman" panose="02020603050405020304" pitchFamily="18" charset="0"/>
            </a:rPr>
            <a:t>Gələcək dəyər</a:t>
          </a:r>
          <a:r>
            <a:rPr lang="en-US" b="1" dirty="0">
              <a:solidFill>
                <a:srgbClr val="1D3766"/>
              </a:solidFill>
              <a:latin typeface="Times New Roman" panose="02020603050405020304" pitchFamily="18" charset="0"/>
              <a:cs typeface="Times New Roman" panose="02020603050405020304" pitchFamily="18" charset="0"/>
            </a:rPr>
            <a:t> – </a:t>
          </a:r>
          <a:r>
            <a:rPr lang="az-Latn-AZ" b="1" dirty="0">
              <a:solidFill>
                <a:srgbClr val="1D3766"/>
              </a:solidFill>
              <a:latin typeface="Times New Roman" panose="02020603050405020304" pitchFamily="18" charset="0"/>
              <a:cs typeface="Times New Roman" panose="02020603050405020304" pitchFamily="18" charset="0"/>
            </a:rPr>
            <a:t>gələcək zamanda alınacaq pul vəsaiti</a:t>
          </a:r>
        </a:p>
      </dgm:t>
    </dgm:pt>
    <dgm:pt modelId="{DF83B921-0D84-488A-B56B-D61F08D22586}" type="parTrans" cxnId="{8C13FE58-18D6-48AF-A4E6-578F2BAFB85F}">
      <dgm:prSet/>
      <dgm:spPr/>
      <dgm:t>
        <a:bodyPr/>
        <a:lstStyle/>
        <a:p>
          <a:endParaRPr lang="az-Latn-AZ" b="1">
            <a:solidFill>
              <a:srgbClr val="1D3766"/>
            </a:solidFill>
          </a:endParaRPr>
        </a:p>
      </dgm:t>
    </dgm:pt>
    <dgm:pt modelId="{B534B1D8-ACC9-4E4E-8817-F51E66DE3494}" type="sibTrans" cxnId="{8C13FE58-18D6-48AF-A4E6-578F2BAFB85F}">
      <dgm:prSet/>
      <dgm:spPr/>
      <dgm:t>
        <a:bodyPr/>
        <a:lstStyle/>
        <a:p>
          <a:endParaRPr lang="az-Latn-AZ" b="1">
            <a:solidFill>
              <a:srgbClr val="1D3766"/>
            </a:solidFill>
          </a:endParaRPr>
        </a:p>
      </dgm:t>
    </dgm:pt>
    <dgm:pt modelId="{C5A0D181-13BD-4D0A-810B-A643C3F32DAD}">
      <dgm:prSet/>
      <dgm:spPr/>
      <dgm:t>
        <a:bodyPr/>
        <a:lstStyle/>
        <a:p>
          <a:pPr algn="ctr"/>
          <a:r>
            <a:rPr lang="az-Latn-AZ" b="1">
              <a:solidFill>
                <a:srgbClr val="1D3766"/>
              </a:solidFill>
              <a:latin typeface="Times New Roman" panose="02020603050405020304" pitchFamily="18" charset="0"/>
              <a:cs typeface="Times New Roman" panose="02020603050405020304" pitchFamily="18" charset="0"/>
            </a:rPr>
            <a:t>Dövr</a:t>
          </a:r>
          <a:r>
            <a:rPr lang="en-US" b="1">
              <a:solidFill>
                <a:srgbClr val="1D3766"/>
              </a:solidFill>
              <a:latin typeface="Times New Roman" panose="02020603050405020304" pitchFamily="18" charset="0"/>
              <a:cs typeface="Times New Roman" panose="02020603050405020304" pitchFamily="18" charset="0"/>
            </a:rPr>
            <a:t>– </a:t>
          </a:r>
          <a:r>
            <a:rPr lang="az-Latn-AZ" b="1">
              <a:solidFill>
                <a:srgbClr val="1D3766"/>
              </a:solidFill>
              <a:latin typeface="Times New Roman" panose="02020603050405020304" pitchFamily="18" charset="0"/>
              <a:cs typeface="Times New Roman" panose="02020603050405020304" pitchFamily="18" charset="0"/>
            </a:rPr>
            <a:t>ödənişlər arasında müddət 1 il, 1 həftə, gün, saat və s. ola bilər</a:t>
          </a:r>
          <a:endParaRPr lang="az-Latn-AZ" b="1" dirty="0">
            <a:solidFill>
              <a:srgbClr val="1D3766"/>
            </a:solidFill>
            <a:latin typeface="Times New Roman" panose="02020603050405020304" pitchFamily="18" charset="0"/>
            <a:cs typeface="Times New Roman" panose="02020603050405020304" pitchFamily="18" charset="0"/>
          </a:endParaRPr>
        </a:p>
      </dgm:t>
    </dgm:pt>
    <dgm:pt modelId="{BC7856A7-FC64-4F42-8DF0-5BA488BE120D}" type="parTrans" cxnId="{064AD9C4-5E42-4BC0-80D6-AE70E8674A3D}">
      <dgm:prSet/>
      <dgm:spPr/>
      <dgm:t>
        <a:bodyPr/>
        <a:lstStyle/>
        <a:p>
          <a:endParaRPr lang="az-Latn-AZ" b="1">
            <a:solidFill>
              <a:srgbClr val="1D3766"/>
            </a:solidFill>
          </a:endParaRPr>
        </a:p>
      </dgm:t>
    </dgm:pt>
    <dgm:pt modelId="{63674D58-D04E-4611-BC1B-F0F55D5C2CCB}" type="sibTrans" cxnId="{064AD9C4-5E42-4BC0-80D6-AE70E8674A3D}">
      <dgm:prSet/>
      <dgm:spPr/>
      <dgm:t>
        <a:bodyPr/>
        <a:lstStyle/>
        <a:p>
          <a:endParaRPr lang="az-Latn-AZ" b="1">
            <a:solidFill>
              <a:srgbClr val="1D3766"/>
            </a:solidFill>
          </a:endParaRPr>
        </a:p>
      </dgm:t>
    </dgm:pt>
    <dgm:pt modelId="{E1B488DA-77DA-4274-882A-0A2EFCCB50EE}">
      <dgm:prSet/>
      <dgm:spPr/>
      <dgm:t>
        <a:bodyPr/>
        <a:lstStyle/>
        <a:p>
          <a:pPr algn="ctr"/>
          <a:r>
            <a:rPr lang="az-Latn-AZ" b="1">
              <a:solidFill>
                <a:srgbClr val="1D3766"/>
              </a:solidFill>
              <a:latin typeface="Times New Roman" panose="02020603050405020304" pitchFamily="18" charset="0"/>
              <a:cs typeface="Times New Roman" panose="02020603050405020304" pitchFamily="18" charset="0"/>
            </a:rPr>
            <a:t>Faiz dərəcəsi </a:t>
          </a:r>
          <a:r>
            <a:rPr lang="en-US" b="1">
              <a:solidFill>
                <a:srgbClr val="1D3766"/>
              </a:solidFill>
              <a:latin typeface="Times New Roman" panose="02020603050405020304" pitchFamily="18" charset="0"/>
              <a:cs typeface="Times New Roman" panose="02020603050405020304" pitchFamily="18" charset="0"/>
            </a:rPr>
            <a:t>– </a:t>
          </a:r>
          <a:r>
            <a:rPr lang="az-Latn-AZ" b="1">
              <a:solidFill>
                <a:srgbClr val="1D3766"/>
              </a:solidFill>
              <a:latin typeface="Times New Roman" panose="02020603050405020304" pitchFamily="18" charset="0"/>
              <a:cs typeface="Times New Roman" panose="02020603050405020304" pitchFamily="18" charset="0"/>
            </a:rPr>
            <a:t>borc verən tərəfə vəsaitlərindən istifadəyə görə verilən kompensasiya (adətən illik əsasda ifadə olunur)</a:t>
          </a:r>
          <a:endParaRPr lang="az-Latn-AZ" b="1" dirty="0">
            <a:solidFill>
              <a:srgbClr val="1D3766"/>
            </a:solidFill>
            <a:latin typeface="Times New Roman" panose="02020603050405020304" pitchFamily="18" charset="0"/>
            <a:cs typeface="Times New Roman" panose="02020603050405020304" pitchFamily="18" charset="0"/>
          </a:endParaRPr>
        </a:p>
      </dgm:t>
    </dgm:pt>
    <dgm:pt modelId="{97900513-B500-4ED8-A698-818B9A49E610}" type="parTrans" cxnId="{8F58BD9D-0F1D-4059-8BBD-22B71A94AE02}">
      <dgm:prSet/>
      <dgm:spPr/>
      <dgm:t>
        <a:bodyPr/>
        <a:lstStyle/>
        <a:p>
          <a:endParaRPr lang="az-Latn-AZ" b="1">
            <a:solidFill>
              <a:srgbClr val="1D3766"/>
            </a:solidFill>
          </a:endParaRPr>
        </a:p>
      </dgm:t>
    </dgm:pt>
    <dgm:pt modelId="{37CC3DC0-4AF5-44B5-AF0F-19B8329621C6}" type="sibTrans" cxnId="{8F58BD9D-0F1D-4059-8BBD-22B71A94AE02}">
      <dgm:prSet/>
      <dgm:spPr/>
      <dgm:t>
        <a:bodyPr/>
        <a:lstStyle/>
        <a:p>
          <a:endParaRPr lang="az-Latn-AZ" b="1">
            <a:solidFill>
              <a:srgbClr val="1D3766"/>
            </a:solidFill>
          </a:endParaRPr>
        </a:p>
      </dgm:t>
    </dgm:pt>
    <dgm:pt modelId="{92495918-88B5-40FA-965A-F299FA9A7767}" type="pres">
      <dgm:prSet presAssocID="{3B222C18-CAD9-49D5-9683-0A845734BEBE}" presName="linear" presStyleCnt="0">
        <dgm:presLayoutVars>
          <dgm:animLvl val="lvl"/>
          <dgm:resizeHandles val="exact"/>
        </dgm:presLayoutVars>
      </dgm:prSet>
      <dgm:spPr/>
    </dgm:pt>
    <dgm:pt modelId="{629BED41-F36B-4654-8AB0-6AE50414C244}" type="pres">
      <dgm:prSet presAssocID="{2EAFA3E4-7F10-44BC-8EDD-7F831428B71C}" presName="parentText" presStyleLbl="node1" presStyleIdx="0" presStyleCnt="4">
        <dgm:presLayoutVars>
          <dgm:chMax val="0"/>
          <dgm:bulletEnabled val="1"/>
        </dgm:presLayoutVars>
      </dgm:prSet>
      <dgm:spPr/>
    </dgm:pt>
    <dgm:pt modelId="{1E0A6F7F-D840-4D6C-ABA3-411A3F2CB8C5}" type="pres">
      <dgm:prSet presAssocID="{DBFE5332-9960-4A1B-81DF-B01E2A91144E}" presName="spacer" presStyleCnt="0"/>
      <dgm:spPr/>
    </dgm:pt>
    <dgm:pt modelId="{A8EB1037-2C15-4D29-A6E9-8E78FC398728}" type="pres">
      <dgm:prSet presAssocID="{0B36501C-7892-48DB-A475-35FB551C84F5}" presName="parentText" presStyleLbl="node1" presStyleIdx="1" presStyleCnt="4">
        <dgm:presLayoutVars>
          <dgm:chMax val="0"/>
          <dgm:bulletEnabled val="1"/>
        </dgm:presLayoutVars>
      </dgm:prSet>
      <dgm:spPr/>
    </dgm:pt>
    <dgm:pt modelId="{40D6BA7C-6252-45EB-9427-2F77BD52E30F}" type="pres">
      <dgm:prSet presAssocID="{B534B1D8-ACC9-4E4E-8817-F51E66DE3494}" presName="spacer" presStyleCnt="0"/>
      <dgm:spPr/>
    </dgm:pt>
    <dgm:pt modelId="{B846136D-72D7-4966-871F-F15E1F6EF812}" type="pres">
      <dgm:prSet presAssocID="{C5A0D181-13BD-4D0A-810B-A643C3F32DAD}" presName="parentText" presStyleLbl="node1" presStyleIdx="2" presStyleCnt="4">
        <dgm:presLayoutVars>
          <dgm:chMax val="0"/>
          <dgm:bulletEnabled val="1"/>
        </dgm:presLayoutVars>
      </dgm:prSet>
      <dgm:spPr/>
    </dgm:pt>
    <dgm:pt modelId="{E45AD712-AEAA-4E74-924B-51AEAA175B76}" type="pres">
      <dgm:prSet presAssocID="{63674D58-D04E-4611-BC1B-F0F55D5C2CCB}" presName="spacer" presStyleCnt="0"/>
      <dgm:spPr/>
    </dgm:pt>
    <dgm:pt modelId="{565D5A6E-C34F-4360-A3FE-9B26344FB9A0}" type="pres">
      <dgm:prSet presAssocID="{E1B488DA-77DA-4274-882A-0A2EFCCB50EE}" presName="parentText" presStyleLbl="node1" presStyleIdx="3" presStyleCnt="4">
        <dgm:presLayoutVars>
          <dgm:chMax val="0"/>
          <dgm:bulletEnabled val="1"/>
        </dgm:presLayoutVars>
      </dgm:prSet>
      <dgm:spPr/>
    </dgm:pt>
  </dgm:ptLst>
  <dgm:cxnLst>
    <dgm:cxn modelId="{13AC3B1D-59AC-427E-A880-119A0704C536}" type="presOf" srcId="{E1B488DA-77DA-4274-882A-0A2EFCCB50EE}" destId="{565D5A6E-C34F-4360-A3FE-9B26344FB9A0}" srcOrd="0" destOrd="0" presId="urn:microsoft.com/office/officeart/2005/8/layout/vList2"/>
    <dgm:cxn modelId="{383B6877-FA1C-4D1C-9F6F-62E9C47A3361}" type="presOf" srcId="{0B36501C-7892-48DB-A475-35FB551C84F5}" destId="{A8EB1037-2C15-4D29-A6E9-8E78FC398728}" srcOrd="0" destOrd="0" presId="urn:microsoft.com/office/officeart/2005/8/layout/vList2"/>
    <dgm:cxn modelId="{8C13FE58-18D6-48AF-A4E6-578F2BAFB85F}" srcId="{3B222C18-CAD9-49D5-9683-0A845734BEBE}" destId="{0B36501C-7892-48DB-A475-35FB551C84F5}" srcOrd="1" destOrd="0" parTransId="{DF83B921-0D84-488A-B56B-D61F08D22586}" sibTransId="{B534B1D8-ACC9-4E4E-8817-F51E66DE3494}"/>
    <dgm:cxn modelId="{26E8B77C-8D11-4070-B104-5DC67A6F2764}" type="presOf" srcId="{C5A0D181-13BD-4D0A-810B-A643C3F32DAD}" destId="{B846136D-72D7-4966-871F-F15E1F6EF812}" srcOrd="0" destOrd="0" presId="urn:microsoft.com/office/officeart/2005/8/layout/vList2"/>
    <dgm:cxn modelId="{8F58BD9D-0F1D-4059-8BBD-22B71A94AE02}" srcId="{3B222C18-CAD9-49D5-9683-0A845734BEBE}" destId="{E1B488DA-77DA-4274-882A-0A2EFCCB50EE}" srcOrd="3" destOrd="0" parTransId="{97900513-B500-4ED8-A698-818B9A49E610}" sibTransId="{37CC3DC0-4AF5-44B5-AF0F-19B8329621C6}"/>
    <dgm:cxn modelId="{064AD9C4-5E42-4BC0-80D6-AE70E8674A3D}" srcId="{3B222C18-CAD9-49D5-9683-0A845734BEBE}" destId="{C5A0D181-13BD-4D0A-810B-A643C3F32DAD}" srcOrd="2" destOrd="0" parTransId="{BC7856A7-FC64-4F42-8DF0-5BA488BE120D}" sibTransId="{63674D58-D04E-4611-BC1B-F0F55D5C2CCB}"/>
    <dgm:cxn modelId="{049233C5-1032-4037-9042-3B59D304AB76}" type="presOf" srcId="{3B222C18-CAD9-49D5-9683-0A845734BEBE}" destId="{92495918-88B5-40FA-965A-F299FA9A7767}" srcOrd="0" destOrd="0" presId="urn:microsoft.com/office/officeart/2005/8/layout/vList2"/>
    <dgm:cxn modelId="{9C5A29D2-A775-45A5-BA32-98927DA287B3}" srcId="{3B222C18-CAD9-49D5-9683-0A845734BEBE}" destId="{2EAFA3E4-7F10-44BC-8EDD-7F831428B71C}" srcOrd="0" destOrd="0" parTransId="{7E620261-F778-4574-84B7-3FF189C4B32F}" sibTransId="{DBFE5332-9960-4A1B-81DF-B01E2A91144E}"/>
    <dgm:cxn modelId="{B5BFE8E1-886C-4817-B2E4-80A657EEABA1}" type="presOf" srcId="{2EAFA3E4-7F10-44BC-8EDD-7F831428B71C}" destId="{629BED41-F36B-4654-8AB0-6AE50414C244}" srcOrd="0" destOrd="0" presId="urn:microsoft.com/office/officeart/2005/8/layout/vList2"/>
    <dgm:cxn modelId="{9499AF51-50BC-44D5-848A-63D3F23FC941}" type="presParOf" srcId="{92495918-88B5-40FA-965A-F299FA9A7767}" destId="{629BED41-F36B-4654-8AB0-6AE50414C244}" srcOrd="0" destOrd="0" presId="urn:microsoft.com/office/officeart/2005/8/layout/vList2"/>
    <dgm:cxn modelId="{993E9721-735E-436B-B98D-FC419C963E3D}" type="presParOf" srcId="{92495918-88B5-40FA-965A-F299FA9A7767}" destId="{1E0A6F7F-D840-4D6C-ABA3-411A3F2CB8C5}" srcOrd="1" destOrd="0" presId="urn:microsoft.com/office/officeart/2005/8/layout/vList2"/>
    <dgm:cxn modelId="{F904F330-6D1B-4342-9673-5094268476CA}" type="presParOf" srcId="{92495918-88B5-40FA-965A-F299FA9A7767}" destId="{A8EB1037-2C15-4D29-A6E9-8E78FC398728}" srcOrd="2" destOrd="0" presId="urn:microsoft.com/office/officeart/2005/8/layout/vList2"/>
    <dgm:cxn modelId="{25EC4A9B-5A3F-4FBE-958B-1DC4349A6001}" type="presParOf" srcId="{92495918-88B5-40FA-965A-F299FA9A7767}" destId="{40D6BA7C-6252-45EB-9427-2F77BD52E30F}" srcOrd="3" destOrd="0" presId="urn:microsoft.com/office/officeart/2005/8/layout/vList2"/>
    <dgm:cxn modelId="{844DCA03-76AE-42EF-AB8C-BF7F2F137956}" type="presParOf" srcId="{92495918-88B5-40FA-965A-F299FA9A7767}" destId="{B846136D-72D7-4966-871F-F15E1F6EF812}" srcOrd="4" destOrd="0" presId="urn:microsoft.com/office/officeart/2005/8/layout/vList2"/>
    <dgm:cxn modelId="{95565EB2-40ED-4B42-B063-0F814F7EDDC7}" type="presParOf" srcId="{92495918-88B5-40FA-965A-F299FA9A7767}" destId="{E45AD712-AEAA-4E74-924B-51AEAA175B76}" srcOrd="5" destOrd="0" presId="urn:microsoft.com/office/officeart/2005/8/layout/vList2"/>
    <dgm:cxn modelId="{9D441480-E591-4935-9EC0-B84833FB3F06}" type="presParOf" srcId="{92495918-88B5-40FA-965A-F299FA9A7767}" destId="{565D5A6E-C34F-4360-A3FE-9B26344FB9A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C8516-8BF0-4CDB-955D-6DBABA9EB7D9}">
      <dsp:nvSpPr>
        <dsp:cNvPr id="0" name=""/>
        <dsp:cNvSpPr/>
      </dsp:nvSpPr>
      <dsp:spPr>
        <a:xfrm>
          <a:off x="0" y="0"/>
          <a:ext cx="8300275" cy="180388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az-Latn-AZ" sz="3200" b="1" kern="1200">
              <a:latin typeface="Cambria" panose="02040503050406030204" pitchFamily="18" charset="0"/>
              <a:cs typeface="Times New Roman" panose="02020603050405020304" pitchFamily="18" charset="0"/>
            </a:rPr>
            <a:t>Pul gəlir gətirəcəyi gözləntisi ilə investisiya edilə bilər</a:t>
          </a:r>
          <a:endParaRPr lang="az-Latn-AZ" sz="3200" b="1" kern="1200" dirty="0">
            <a:latin typeface="Cambria" panose="02040503050406030204" pitchFamily="18" charset="0"/>
            <a:cs typeface="Times New Roman" panose="02020603050405020304" pitchFamily="18" charset="0"/>
          </a:endParaRPr>
        </a:p>
      </dsp:txBody>
      <dsp:txXfrm>
        <a:off x="0" y="0"/>
        <a:ext cx="8300275" cy="1803889"/>
      </dsp:txXfrm>
    </dsp:sp>
    <dsp:sp modelId="{89BD0C43-922C-4D60-B772-06AA7DBF299B}">
      <dsp:nvSpPr>
        <dsp:cNvPr id="0" name=""/>
        <dsp:cNvSpPr/>
      </dsp:nvSpPr>
      <dsp:spPr>
        <a:xfrm>
          <a:off x="1944352" y="1894229"/>
          <a:ext cx="7948579" cy="1803889"/>
        </a:xfrm>
        <a:prstGeom prst="rect">
          <a:avLst/>
        </a:prstGeom>
        <a:gradFill rotWithShape="0">
          <a:gsLst>
            <a:gs pos="0">
              <a:schemeClr val="accent4">
                <a:hueOff val="-382594"/>
                <a:satOff val="12281"/>
                <a:lumOff val="21764"/>
                <a:alphaOff val="0"/>
                <a:shade val="51000"/>
                <a:satMod val="130000"/>
              </a:schemeClr>
            </a:gs>
            <a:gs pos="80000">
              <a:schemeClr val="accent4">
                <a:hueOff val="-382594"/>
                <a:satOff val="12281"/>
                <a:lumOff val="21764"/>
                <a:alphaOff val="0"/>
                <a:shade val="93000"/>
                <a:satMod val="130000"/>
              </a:schemeClr>
            </a:gs>
            <a:gs pos="100000">
              <a:schemeClr val="accent4">
                <a:hueOff val="-382594"/>
                <a:satOff val="12281"/>
                <a:lumOff val="2176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az-Latn-AZ" sz="3200" b="1" kern="1200" dirty="0">
              <a:latin typeface="Cambria" panose="02040503050406030204" pitchFamily="18" charset="0"/>
              <a:cs typeface="Times New Roman" panose="02020603050405020304" pitchFamily="18" charset="0"/>
            </a:rPr>
            <a:t>Bugünkü 1 manat </a:t>
          </a:r>
          <a:r>
            <a:rPr lang="en-US" sz="3200" b="1" kern="1200" dirty="0">
              <a:latin typeface="Cambria" panose="02040503050406030204" pitchFamily="18" charset="0"/>
              <a:cs typeface="Times New Roman" panose="02020603050405020304" pitchFamily="18" charset="0"/>
            </a:rPr>
            <a:t> </a:t>
          </a:r>
          <a:r>
            <a:rPr lang="az-Latn-AZ" sz="3200" b="1" kern="1200" dirty="0">
              <a:latin typeface="Cambria" panose="02040503050406030204" pitchFamily="18" charset="0"/>
              <a:cs typeface="Times New Roman" panose="02020603050405020304" pitchFamily="18" charset="0"/>
            </a:rPr>
            <a:t>sabah qazanılacaq 1 manatdan daha dəyərlidir </a:t>
          </a:r>
        </a:p>
      </dsp:txBody>
      <dsp:txXfrm>
        <a:off x="1944352" y="1894229"/>
        <a:ext cx="7948579" cy="1803889"/>
      </dsp:txXfrm>
    </dsp:sp>
    <dsp:sp modelId="{CDAA7412-A518-4375-AF13-A3D712CD119B}">
      <dsp:nvSpPr>
        <dsp:cNvPr id="0" name=""/>
        <dsp:cNvSpPr/>
      </dsp:nvSpPr>
      <dsp:spPr>
        <a:xfrm>
          <a:off x="29236" y="3782094"/>
          <a:ext cx="8104924" cy="1803889"/>
        </a:xfrm>
        <a:prstGeom prst="rect">
          <a:avLst/>
        </a:prstGeom>
        <a:gradFill rotWithShape="0">
          <a:gsLst>
            <a:gs pos="0">
              <a:schemeClr val="accent4">
                <a:hueOff val="-765188"/>
                <a:satOff val="24561"/>
                <a:lumOff val="43529"/>
                <a:alphaOff val="0"/>
                <a:shade val="51000"/>
                <a:satMod val="130000"/>
              </a:schemeClr>
            </a:gs>
            <a:gs pos="80000">
              <a:schemeClr val="accent4">
                <a:hueOff val="-765188"/>
                <a:satOff val="24561"/>
                <a:lumOff val="43529"/>
                <a:alphaOff val="0"/>
                <a:shade val="93000"/>
                <a:satMod val="130000"/>
              </a:schemeClr>
            </a:gs>
            <a:gs pos="100000">
              <a:schemeClr val="accent4">
                <a:hueOff val="-765188"/>
                <a:satOff val="24561"/>
                <a:lumOff val="4352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az-Latn-AZ" sz="3200" b="1" kern="1200">
              <a:latin typeface="Cambria" panose="02040503050406030204" pitchFamily="18" charset="0"/>
              <a:cs typeface="Times New Roman" panose="02020603050405020304" pitchFamily="18" charset="0"/>
            </a:rPr>
            <a:t>Çünki, bugünkü manat investisiya edilərsə sabah bir manatdan artıq vəsaitə malik olacağıq</a:t>
          </a:r>
          <a:endParaRPr lang="az-Latn-AZ" sz="3200" b="1" kern="1200" dirty="0">
            <a:latin typeface="Cambria" panose="02040503050406030204" pitchFamily="18" charset="0"/>
            <a:cs typeface="Times New Roman" panose="02020603050405020304" pitchFamily="18" charset="0"/>
          </a:endParaRPr>
        </a:p>
      </dsp:txBody>
      <dsp:txXfrm>
        <a:off x="29236" y="3782094"/>
        <a:ext cx="8104924" cy="18038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BED41-F36B-4654-8AB0-6AE50414C244}">
      <dsp:nvSpPr>
        <dsp:cNvPr id="0" name=""/>
        <dsp:cNvSpPr/>
      </dsp:nvSpPr>
      <dsp:spPr>
        <a:xfrm>
          <a:off x="0" y="528082"/>
          <a:ext cx="9647866" cy="108108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z-Latn-AZ" sz="2800" b="1" kern="1200" dirty="0">
              <a:solidFill>
                <a:srgbClr val="1D3766"/>
              </a:solidFill>
              <a:latin typeface="Times New Roman" panose="02020603050405020304" pitchFamily="18" charset="0"/>
              <a:cs typeface="Times New Roman" panose="02020603050405020304" pitchFamily="18" charset="0"/>
            </a:rPr>
            <a:t>Cari dəyər </a:t>
          </a:r>
          <a:r>
            <a:rPr lang="en-US" sz="2800" b="1" kern="1200" dirty="0">
              <a:solidFill>
                <a:srgbClr val="1D3766"/>
              </a:solidFill>
              <a:latin typeface="Times New Roman" panose="02020603050405020304" pitchFamily="18" charset="0"/>
              <a:cs typeface="Times New Roman" panose="02020603050405020304" pitchFamily="18" charset="0"/>
            </a:rPr>
            <a:t>–</a:t>
          </a:r>
          <a:r>
            <a:rPr lang="az-Latn-AZ" sz="2800" b="1" kern="1200" dirty="0">
              <a:solidFill>
                <a:srgbClr val="1D3766"/>
              </a:solidFill>
              <a:latin typeface="Times New Roman" panose="02020603050405020304" pitchFamily="18" charset="0"/>
              <a:cs typeface="Times New Roman" panose="02020603050405020304" pitchFamily="18" charset="0"/>
            </a:rPr>
            <a:t>bugünkü pul vəsaiti, və ya gələcək maliyyə axınlarının bugünkü dəyəri</a:t>
          </a:r>
        </a:p>
      </dsp:txBody>
      <dsp:txXfrm>
        <a:off x="52774" y="580856"/>
        <a:ext cx="9542318" cy="975532"/>
      </dsp:txXfrm>
    </dsp:sp>
    <dsp:sp modelId="{A8EB1037-2C15-4D29-A6E9-8E78FC398728}">
      <dsp:nvSpPr>
        <dsp:cNvPr id="0" name=""/>
        <dsp:cNvSpPr/>
      </dsp:nvSpPr>
      <dsp:spPr>
        <a:xfrm>
          <a:off x="0" y="1689802"/>
          <a:ext cx="9647866" cy="1081080"/>
        </a:xfrm>
        <a:prstGeom prst="roundRect">
          <a:avLst/>
        </a:prstGeom>
        <a:gradFill rotWithShape="0">
          <a:gsLst>
            <a:gs pos="0">
              <a:schemeClr val="accent5">
                <a:hueOff val="-3145482"/>
                <a:satOff val="-1963"/>
                <a:lumOff val="-7124"/>
                <a:alphaOff val="0"/>
                <a:shade val="51000"/>
                <a:satMod val="130000"/>
              </a:schemeClr>
            </a:gs>
            <a:gs pos="80000">
              <a:schemeClr val="accent5">
                <a:hueOff val="-3145482"/>
                <a:satOff val="-1963"/>
                <a:lumOff val="-7124"/>
                <a:alphaOff val="0"/>
                <a:shade val="93000"/>
                <a:satMod val="130000"/>
              </a:schemeClr>
            </a:gs>
            <a:gs pos="100000">
              <a:schemeClr val="accent5">
                <a:hueOff val="-3145482"/>
                <a:satOff val="-1963"/>
                <a:lumOff val="-71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z-Latn-AZ" sz="2800" b="1" kern="1200" dirty="0">
              <a:solidFill>
                <a:srgbClr val="1D3766"/>
              </a:solidFill>
              <a:latin typeface="Times New Roman" panose="02020603050405020304" pitchFamily="18" charset="0"/>
              <a:cs typeface="Times New Roman" panose="02020603050405020304" pitchFamily="18" charset="0"/>
            </a:rPr>
            <a:t>Gələcək dəyər</a:t>
          </a:r>
          <a:r>
            <a:rPr lang="en-US" sz="2800" b="1" kern="1200" dirty="0">
              <a:solidFill>
                <a:srgbClr val="1D3766"/>
              </a:solidFill>
              <a:latin typeface="Times New Roman" panose="02020603050405020304" pitchFamily="18" charset="0"/>
              <a:cs typeface="Times New Roman" panose="02020603050405020304" pitchFamily="18" charset="0"/>
            </a:rPr>
            <a:t> – </a:t>
          </a:r>
          <a:r>
            <a:rPr lang="az-Latn-AZ" sz="2800" b="1" kern="1200" dirty="0">
              <a:solidFill>
                <a:srgbClr val="1D3766"/>
              </a:solidFill>
              <a:latin typeface="Times New Roman" panose="02020603050405020304" pitchFamily="18" charset="0"/>
              <a:cs typeface="Times New Roman" panose="02020603050405020304" pitchFamily="18" charset="0"/>
            </a:rPr>
            <a:t>gələcək zamanda alınacaq pul vəsaiti</a:t>
          </a:r>
        </a:p>
      </dsp:txBody>
      <dsp:txXfrm>
        <a:off x="52774" y="1742576"/>
        <a:ext cx="9542318" cy="975532"/>
      </dsp:txXfrm>
    </dsp:sp>
    <dsp:sp modelId="{B846136D-72D7-4966-871F-F15E1F6EF812}">
      <dsp:nvSpPr>
        <dsp:cNvPr id="0" name=""/>
        <dsp:cNvSpPr/>
      </dsp:nvSpPr>
      <dsp:spPr>
        <a:xfrm>
          <a:off x="0" y="2851522"/>
          <a:ext cx="9647866" cy="1081080"/>
        </a:xfrm>
        <a:prstGeom prst="roundRect">
          <a:avLst/>
        </a:prstGeom>
        <a:gradFill rotWithShape="0">
          <a:gsLst>
            <a:gs pos="0">
              <a:schemeClr val="accent5">
                <a:hueOff val="-6290965"/>
                <a:satOff val="-3925"/>
                <a:lumOff val="-14248"/>
                <a:alphaOff val="0"/>
                <a:shade val="51000"/>
                <a:satMod val="130000"/>
              </a:schemeClr>
            </a:gs>
            <a:gs pos="80000">
              <a:schemeClr val="accent5">
                <a:hueOff val="-6290965"/>
                <a:satOff val="-3925"/>
                <a:lumOff val="-14248"/>
                <a:alphaOff val="0"/>
                <a:shade val="93000"/>
                <a:satMod val="130000"/>
              </a:schemeClr>
            </a:gs>
            <a:gs pos="100000">
              <a:schemeClr val="accent5">
                <a:hueOff val="-6290965"/>
                <a:satOff val="-3925"/>
                <a:lumOff val="-1424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z-Latn-AZ" sz="2800" b="1" kern="1200">
              <a:solidFill>
                <a:srgbClr val="1D3766"/>
              </a:solidFill>
              <a:latin typeface="Times New Roman" panose="02020603050405020304" pitchFamily="18" charset="0"/>
              <a:cs typeface="Times New Roman" panose="02020603050405020304" pitchFamily="18" charset="0"/>
            </a:rPr>
            <a:t>Dövr</a:t>
          </a:r>
          <a:r>
            <a:rPr lang="en-US" sz="2800" b="1" kern="1200">
              <a:solidFill>
                <a:srgbClr val="1D3766"/>
              </a:solidFill>
              <a:latin typeface="Times New Roman" panose="02020603050405020304" pitchFamily="18" charset="0"/>
              <a:cs typeface="Times New Roman" panose="02020603050405020304" pitchFamily="18" charset="0"/>
            </a:rPr>
            <a:t>– </a:t>
          </a:r>
          <a:r>
            <a:rPr lang="az-Latn-AZ" sz="2800" b="1" kern="1200">
              <a:solidFill>
                <a:srgbClr val="1D3766"/>
              </a:solidFill>
              <a:latin typeface="Times New Roman" panose="02020603050405020304" pitchFamily="18" charset="0"/>
              <a:cs typeface="Times New Roman" panose="02020603050405020304" pitchFamily="18" charset="0"/>
            </a:rPr>
            <a:t>ödənişlər arasında müddət 1 il, 1 həftə, gün, saat və s. ola bilər</a:t>
          </a:r>
          <a:endParaRPr lang="az-Latn-AZ" sz="2800" b="1" kern="1200" dirty="0">
            <a:solidFill>
              <a:srgbClr val="1D3766"/>
            </a:solidFill>
            <a:latin typeface="Times New Roman" panose="02020603050405020304" pitchFamily="18" charset="0"/>
            <a:cs typeface="Times New Roman" panose="02020603050405020304" pitchFamily="18" charset="0"/>
          </a:endParaRPr>
        </a:p>
      </dsp:txBody>
      <dsp:txXfrm>
        <a:off x="52774" y="2904296"/>
        <a:ext cx="9542318" cy="975532"/>
      </dsp:txXfrm>
    </dsp:sp>
    <dsp:sp modelId="{565D5A6E-C34F-4360-A3FE-9B26344FB9A0}">
      <dsp:nvSpPr>
        <dsp:cNvPr id="0" name=""/>
        <dsp:cNvSpPr/>
      </dsp:nvSpPr>
      <dsp:spPr>
        <a:xfrm>
          <a:off x="0" y="4013242"/>
          <a:ext cx="9647866" cy="1081080"/>
        </a:xfrm>
        <a:prstGeom prst="roundRect">
          <a:avLst/>
        </a:prstGeom>
        <a:gradFill rotWithShape="0">
          <a:gsLst>
            <a:gs pos="0">
              <a:schemeClr val="accent5">
                <a:hueOff val="-9436447"/>
                <a:satOff val="-5888"/>
                <a:lumOff val="-21372"/>
                <a:alphaOff val="0"/>
                <a:shade val="51000"/>
                <a:satMod val="130000"/>
              </a:schemeClr>
            </a:gs>
            <a:gs pos="80000">
              <a:schemeClr val="accent5">
                <a:hueOff val="-9436447"/>
                <a:satOff val="-5888"/>
                <a:lumOff val="-21372"/>
                <a:alphaOff val="0"/>
                <a:shade val="93000"/>
                <a:satMod val="130000"/>
              </a:schemeClr>
            </a:gs>
            <a:gs pos="100000">
              <a:schemeClr val="accent5">
                <a:hueOff val="-9436447"/>
                <a:satOff val="-5888"/>
                <a:lumOff val="-2137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z-Latn-AZ" sz="2800" b="1" kern="1200">
              <a:solidFill>
                <a:srgbClr val="1D3766"/>
              </a:solidFill>
              <a:latin typeface="Times New Roman" panose="02020603050405020304" pitchFamily="18" charset="0"/>
              <a:cs typeface="Times New Roman" panose="02020603050405020304" pitchFamily="18" charset="0"/>
            </a:rPr>
            <a:t>Faiz dərəcəsi </a:t>
          </a:r>
          <a:r>
            <a:rPr lang="en-US" sz="2800" b="1" kern="1200">
              <a:solidFill>
                <a:srgbClr val="1D3766"/>
              </a:solidFill>
              <a:latin typeface="Times New Roman" panose="02020603050405020304" pitchFamily="18" charset="0"/>
              <a:cs typeface="Times New Roman" panose="02020603050405020304" pitchFamily="18" charset="0"/>
            </a:rPr>
            <a:t>– </a:t>
          </a:r>
          <a:r>
            <a:rPr lang="az-Latn-AZ" sz="2800" b="1" kern="1200">
              <a:solidFill>
                <a:srgbClr val="1D3766"/>
              </a:solidFill>
              <a:latin typeface="Times New Roman" panose="02020603050405020304" pitchFamily="18" charset="0"/>
              <a:cs typeface="Times New Roman" panose="02020603050405020304" pitchFamily="18" charset="0"/>
            </a:rPr>
            <a:t>borc verən tərəfə vəsaitlərindən istifadəyə görə verilən kompensasiya (adətən illik əsasda ifadə olunur)</a:t>
          </a:r>
          <a:endParaRPr lang="az-Latn-AZ" sz="2800" b="1" kern="1200" dirty="0">
            <a:solidFill>
              <a:srgbClr val="1D3766"/>
            </a:solidFill>
            <a:latin typeface="Times New Roman" panose="02020603050405020304" pitchFamily="18" charset="0"/>
            <a:cs typeface="Times New Roman" panose="02020603050405020304" pitchFamily="18" charset="0"/>
          </a:endParaRPr>
        </a:p>
      </dsp:txBody>
      <dsp:txXfrm>
        <a:off x="52774" y="4066016"/>
        <a:ext cx="9542318" cy="975532"/>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7A9A268-CAFC-4825-B598-58301427FFD1}"/>
              </a:ext>
            </a:extLst>
          </p:cNvPr>
          <p:cNvSpPr>
            <a:spLocks noGrp="1" noChangeArrowheads="1"/>
          </p:cNvSpPr>
          <p:nvPr>
            <p:ph type="hdr" sz="quarter"/>
          </p:nvPr>
        </p:nvSpPr>
        <p:spPr bwMode="auto">
          <a:xfrm>
            <a:off x="0" y="0"/>
            <a:ext cx="28876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t" anchorCtr="0" compatLnSpc="1">
            <a:prstTxWarp prst="textNoShape">
              <a:avLst/>
            </a:prstTxWarp>
          </a:bodyPr>
          <a:lstStyle>
            <a:lvl1pPr eaLnBrk="1" hangingPunct="1">
              <a:buFont typeface="Arial" panose="020B0604020202020204" pitchFamily="34" charset="0"/>
              <a:buNone/>
              <a:defRPr sz="1300" dirty="0"/>
            </a:lvl1pPr>
          </a:lstStyle>
          <a:p>
            <a:pPr>
              <a:defRPr/>
            </a:pPr>
            <a:endParaRPr lang="en-US" altLang="en-GB"/>
          </a:p>
        </p:txBody>
      </p:sp>
      <p:sp>
        <p:nvSpPr>
          <p:cNvPr id="11267" name="Rectangle 3">
            <a:extLst>
              <a:ext uri="{FF2B5EF4-FFF2-40B4-BE49-F238E27FC236}">
                <a16:creationId xmlns:a16="http://schemas.microsoft.com/office/drawing/2014/main" id="{4DBA726F-5E6E-4ADD-A8F1-6EF51946C1EE}"/>
              </a:ext>
            </a:extLst>
          </p:cNvPr>
          <p:cNvSpPr>
            <a:spLocks noGrp="1" noChangeArrowheads="1"/>
          </p:cNvSpPr>
          <p:nvPr>
            <p:ph type="dt" sz="quarter" idx="1"/>
          </p:nvPr>
        </p:nvSpPr>
        <p:spPr bwMode="auto">
          <a:xfrm>
            <a:off x="3773488" y="0"/>
            <a:ext cx="28876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t" anchorCtr="0" compatLnSpc="1">
            <a:prstTxWarp prst="textNoShape">
              <a:avLst/>
            </a:prstTxWarp>
          </a:bodyPr>
          <a:lstStyle>
            <a:lvl1pPr algn="r" eaLnBrk="1" hangingPunct="1">
              <a:buFont typeface="Arial" panose="020B0604020202020204" pitchFamily="34" charset="0"/>
              <a:buNone/>
              <a:defRPr sz="1300" dirty="0"/>
            </a:lvl1pPr>
          </a:lstStyle>
          <a:p>
            <a:pPr>
              <a:defRPr/>
            </a:pPr>
            <a:endParaRPr lang="en-US" altLang="en-GB"/>
          </a:p>
        </p:txBody>
      </p:sp>
      <p:sp>
        <p:nvSpPr>
          <p:cNvPr id="11268" name="Rectangle 4">
            <a:extLst>
              <a:ext uri="{FF2B5EF4-FFF2-40B4-BE49-F238E27FC236}">
                <a16:creationId xmlns:a16="http://schemas.microsoft.com/office/drawing/2014/main" id="{4990917F-F73C-4462-9A5D-DBBEC00C37AB}"/>
              </a:ext>
            </a:extLst>
          </p:cNvPr>
          <p:cNvSpPr>
            <a:spLocks noGrp="1" noChangeArrowheads="1"/>
          </p:cNvSpPr>
          <p:nvPr>
            <p:ph type="ftr" sz="quarter" idx="2"/>
          </p:nvPr>
        </p:nvSpPr>
        <p:spPr bwMode="auto">
          <a:xfrm>
            <a:off x="0" y="9429750"/>
            <a:ext cx="28876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b" anchorCtr="0" compatLnSpc="1">
            <a:prstTxWarp prst="textNoShape">
              <a:avLst/>
            </a:prstTxWarp>
          </a:bodyPr>
          <a:lstStyle>
            <a:lvl1pPr eaLnBrk="1" hangingPunct="1">
              <a:buFont typeface="Arial" panose="020B0604020202020204" pitchFamily="34" charset="0"/>
              <a:buNone/>
              <a:defRPr sz="1300" dirty="0"/>
            </a:lvl1pPr>
          </a:lstStyle>
          <a:p>
            <a:pPr>
              <a:defRPr/>
            </a:pPr>
            <a:endParaRPr lang="en-US" altLang="en-GB"/>
          </a:p>
        </p:txBody>
      </p:sp>
      <p:sp>
        <p:nvSpPr>
          <p:cNvPr id="11269" name="Rectangle 5">
            <a:extLst>
              <a:ext uri="{FF2B5EF4-FFF2-40B4-BE49-F238E27FC236}">
                <a16:creationId xmlns:a16="http://schemas.microsoft.com/office/drawing/2014/main" id="{CF57519F-C8DA-49AA-8D29-55C177335BA4}"/>
              </a:ext>
            </a:extLst>
          </p:cNvPr>
          <p:cNvSpPr>
            <a:spLocks noGrp="1" noChangeArrowheads="1"/>
          </p:cNvSpPr>
          <p:nvPr>
            <p:ph type="sldNum" sz="quarter" idx="3"/>
          </p:nvPr>
        </p:nvSpPr>
        <p:spPr bwMode="auto">
          <a:xfrm>
            <a:off x="3773488" y="9429750"/>
            <a:ext cx="28876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b" anchorCtr="0" compatLnSpc="1">
            <a:prstTxWarp prst="textNoShape">
              <a:avLst/>
            </a:prstTxWarp>
          </a:bodyPr>
          <a:lstStyle>
            <a:lvl1pPr algn="r" eaLnBrk="1" hangingPunct="1">
              <a:buFont typeface="Arial" panose="020B0604020202020204" pitchFamily="34" charset="0"/>
              <a:buNone/>
              <a:defRPr sz="1300">
                <a:solidFill>
                  <a:schemeClr val="bg1"/>
                </a:solidFill>
              </a:defRPr>
            </a:lvl1pPr>
          </a:lstStyle>
          <a:p>
            <a:pPr>
              <a:defRPr/>
            </a:pPr>
            <a:fld id="{BDBF7024-B7AF-4B11-93DB-0D1AD563DD59}" type="slidenum">
              <a:rPr lang="en-GB" altLang="zh-CN"/>
              <a:pPr>
                <a:defRPr/>
              </a:pPr>
              <a:t>‹#›</a:t>
            </a:fld>
            <a:endParaRPr lang="en-GB" altLang="zh-CN"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27FBC96-E095-4267-87E9-AFCDFD3B05AB}"/>
              </a:ext>
            </a:extLst>
          </p:cNvPr>
          <p:cNvSpPr>
            <a:spLocks noGrp="1" noChangeArrowheads="1"/>
          </p:cNvSpPr>
          <p:nvPr>
            <p:ph type="hdr" sz="quarter"/>
          </p:nvPr>
        </p:nvSpPr>
        <p:spPr bwMode="auto">
          <a:xfrm>
            <a:off x="0" y="0"/>
            <a:ext cx="28876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t" anchorCtr="0" compatLnSpc="1">
            <a:prstTxWarp prst="textNoShape">
              <a:avLst/>
            </a:prstTxWarp>
          </a:bodyPr>
          <a:lstStyle>
            <a:lvl1pPr eaLnBrk="1" hangingPunct="1">
              <a:buFont typeface="Arial" panose="020B0604020202020204" pitchFamily="34" charset="0"/>
              <a:buNone/>
              <a:defRPr sz="1300" dirty="0"/>
            </a:lvl1pPr>
          </a:lstStyle>
          <a:p>
            <a:pPr>
              <a:defRPr/>
            </a:pPr>
            <a:endParaRPr lang="en-US" altLang="en-GB"/>
          </a:p>
        </p:txBody>
      </p:sp>
      <p:sp>
        <p:nvSpPr>
          <p:cNvPr id="5123" name="Rectangle 3">
            <a:extLst>
              <a:ext uri="{FF2B5EF4-FFF2-40B4-BE49-F238E27FC236}">
                <a16:creationId xmlns:a16="http://schemas.microsoft.com/office/drawing/2014/main" id="{A5765C8F-80E7-4714-8A95-D42E795E26DF}"/>
              </a:ext>
            </a:extLst>
          </p:cNvPr>
          <p:cNvSpPr>
            <a:spLocks noGrp="1" noChangeArrowheads="1"/>
          </p:cNvSpPr>
          <p:nvPr>
            <p:ph type="dt" idx="1"/>
          </p:nvPr>
        </p:nvSpPr>
        <p:spPr bwMode="auto">
          <a:xfrm>
            <a:off x="3773488" y="0"/>
            <a:ext cx="28876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t" anchorCtr="0" compatLnSpc="1">
            <a:prstTxWarp prst="textNoShape">
              <a:avLst/>
            </a:prstTxWarp>
          </a:bodyPr>
          <a:lstStyle>
            <a:lvl1pPr algn="r" eaLnBrk="1" hangingPunct="1">
              <a:buFont typeface="Arial" panose="020B0604020202020204" pitchFamily="34" charset="0"/>
              <a:buNone/>
              <a:defRPr sz="1300" dirty="0"/>
            </a:lvl1pPr>
          </a:lstStyle>
          <a:p>
            <a:pPr>
              <a:defRPr/>
            </a:pPr>
            <a:endParaRPr lang="en-US" altLang="en-GB"/>
          </a:p>
        </p:txBody>
      </p:sp>
      <p:sp>
        <p:nvSpPr>
          <p:cNvPr id="6148" name="Rectangle 4">
            <a:extLst>
              <a:ext uri="{FF2B5EF4-FFF2-40B4-BE49-F238E27FC236}">
                <a16:creationId xmlns:a16="http://schemas.microsoft.com/office/drawing/2014/main" id="{148B6093-BB6D-41D0-BCA0-76727BB31267}"/>
              </a:ext>
            </a:extLst>
          </p:cNvPr>
          <p:cNvSpPr>
            <a:spLocks noGrp="1" noRot="1" noChangeAspect="1" noChangeArrowheads="1" noTextEdit="1"/>
          </p:cNvSpPr>
          <p:nvPr>
            <p:ph type="sldImg" idx="4294967295"/>
          </p:nvPr>
        </p:nvSpPr>
        <p:spPr bwMode="auto">
          <a:xfrm>
            <a:off x="646113" y="744538"/>
            <a:ext cx="537527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584BF98F-B1BC-4071-BA8C-5D3F26989456}"/>
              </a:ext>
            </a:extLst>
          </p:cNvPr>
          <p:cNvSpPr>
            <a:spLocks noGrp="1" noChangeArrowheads="1"/>
          </p:cNvSpPr>
          <p:nvPr>
            <p:ph type="body" sz="quarter" idx="3"/>
          </p:nvPr>
        </p:nvSpPr>
        <p:spPr bwMode="auto">
          <a:xfrm>
            <a:off x="666750" y="4714875"/>
            <a:ext cx="5329238"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t" anchorCtr="0" compatLnSpc="1"/>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a:extLst>
              <a:ext uri="{FF2B5EF4-FFF2-40B4-BE49-F238E27FC236}">
                <a16:creationId xmlns:a16="http://schemas.microsoft.com/office/drawing/2014/main" id="{E12478CB-3924-408F-893D-FAA4B1C31B14}"/>
              </a:ext>
            </a:extLst>
          </p:cNvPr>
          <p:cNvSpPr>
            <a:spLocks noGrp="1" noChangeArrowheads="1"/>
          </p:cNvSpPr>
          <p:nvPr>
            <p:ph type="ftr" sz="quarter" idx="4"/>
          </p:nvPr>
        </p:nvSpPr>
        <p:spPr bwMode="auto">
          <a:xfrm>
            <a:off x="0" y="9429750"/>
            <a:ext cx="28876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b" anchorCtr="0" compatLnSpc="1">
            <a:prstTxWarp prst="textNoShape">
              <a:avLst/>
            </a:prstTxWarp>
          </a:bodyPr>
          <a:lstStyle>
            <a:lvl1pPr eaLnBrk="1" hangingPunct="1">
              <a:buFont typeface="Arial" panose="020B0604020202020204" pitchFamily="34" charset="0"/>
              <a:buNone/>
              <a:defRPr sz="1300" dirty="0"/>
            </a:lvl1pPr>
          </a:lstStyle>
          <a:p>
            <a:pPr>
              <a:defRPr/>
            </a:pPr>
            <a:endParaRPr lang="en-US" altLang="en-GB"/>
          </a:p>
        </p:txBody>
      </p:sp>
      <p:sp>
        <p:nvSpPr>
          <p:cNvPr id="5127" name="Rectangle 7">
            <a:extLst>
              <a:ext uri="{FF2B5EF4-FFF2-40B4-BE49-F238E27FC236}">
                <a16:creationId xmlns:a16="http://schemas.microsoft.com/office/drawing/2014/main" id="{D11CF1C6-8B69-447C-ABA4-9782DD632A56}"/>
              </a:ext>
            </a:extLst>
          </p:cNvPr>
          <p:cNvSpPr>
            <a:spLocks noGrp="1" noChangeArrowheads="1"/>
          </p:cNvSpPr>
          <p:nvPr>
            <p:ph type="sldNum" sz="quarter" idx="5"/>
          </p:nvPr>
        </p:nvSpPr>
        <p:spPr bwMode="auto">
          <a:xfrm>
            <a:off x="3773488" y="9429750"/>
            <a:ext cx="28876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48" tIns="48325" rIns="96648" bIns="48325" numCol="1" anchor="b" anchorCtr="0" compatLnSpc="1">
            <a:prstTxWarp prst="textNoShape">
              <a:avLst/>
            </a:prstTxWarp>
          </a:bodyPr>
          <a:lstStyle>
            <a:lvl1pPr algn="r" eaLnBrk="1" hangingPunct="1">
              <a:buFont typeface="Arial" panose="020B0604020202020204" pitchFamily="34" charset="0"/>
              <a:buNone/>
              <a:defRPr sz="1300"/>
            </a:lvl1pPr>
          </a:lstStyle>
          <a:p>
            <a:pPr>
              <a:defRPr/>
            </a:pPr>
            <a:fld id="{428EFE0E-6D3C-408F-B7CF-720782EBC76B}" type="slidenum">
              <a:rPr lang="en-GB" altLang="zh-CN"/>
              <a:pPr>
                <a:defRPr/>
              </a:pPr>
              <a:t>‹#›</a:t>
            </a:fld>
            <a:endParaRPr lang="en-GB" altLang="zh-CN"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a:extLst>
              <a:ext uri="{FF2B5EF4-FFF2-40B4-BE49-F238E27FC236}">
                <a16:creationId xmlns:a16="http://schemas.microsoft.com/office/drawing/2014/main" id="{4805C54D-5C90-4904-A575-72EB379F35B9}"/>
              </a:ext>
            </a:extLst>
          </p:cNvPr>
          <p:cNvSpPr>
            <a:spLocks noGrp="1" noChangeArrowheads="1"/>
          </p:cNvSpPr>
          <p:nvPr>
            <p:ph type="sldNum" sz="quarter" idx="5"/>
          </p:nvPr>
        </p:nvSpPr>
        <p:spPr>
          <a:noFill/>
        </p:spPr>
        <p:txBody>
          <a:bodyPr/>
          <a:lstStyle>
            <a:lvl1pPr defTabSz="938213">
              <a:defRPr>
                <a:solidFill>
                  <a:schemeClr val="tx1"/>
                </a:solidFill>
                <a:latin typeface="Arial" panose="020B0604020202020204" pitchFamily="34" charset="0"/>
              </a:defRPr>
            </a:lvl1pPr>
            <a:lvl2pPr marL="742950" indent="-285750" defTabSz="938213">
              <a:defRPr>
                <a:solidFill>
                  <a:schemeClr val="tx1"/>
                </a:solidFill>
                <a:latin typeface="Arial" panose="020B0604020202020204" pitchFamily="34" charset="0"/>
              </a:defRPr>
            </a:lvl2pPr>
            <a:lvl3pPr marL="1143000" indent="-228600" defTabSz="938213">
              <a:defRPr>
                <a:solidFill>
                  <a:schemeClr val="tx1"/>
                </a:solidFill>
                <a:latin typeface="Arial" panose="020B0604020202020204" pitchFamily="34" charset="0"/>
              </a:defRPr>
            </a:lvl3pPr>
            <a:lvl4pPr marL="1600200" indent="-228600" defTabSz="938213">
              <a:defRPr>
                <a:solidFill>
                  <a:schemeClr val="tx1"/>
                </a:solidFill>
                <a:latin typeface="Arial" panose="020B0604020202020204" pitchFamily="34" charset="0"/>
              </a:defRPr>
            </a:lvl4pPr>
            <a:lvl5pPr marL="2057400" indent="-228600" defTabSz="938213">
              <a:defRPr>
                <a:solidFill>
                  <a:schemeClr val="tx1"/>
                </a:solidFill>
                <a:latin typeface="Arial" panose="020B0604020202020204" pitchFamily="34" charset="0"/>
              </a:defRPr>
            </a:lvl5pPr>
            <a:lvl6pPr marL="2514600" indent="-228600" defTabSz="938213" eaLnBrk="0" fontAlgn="base" hangingPunct="0">
              <a:spcBef>
                <a:spcPct val="0"/>
              </a:spcBef>
              <a:spcAft>
                <a:spcPct val="0"/>
              </a:spcAft>
              <a:defRPr>
                <a:solidFill>
                  <a:schemeClr val="tx1"/>
                </a:solidFill>
                <a:latin typeface="Arial" panose="020B0604020202020204" pitchFamily="34" charset="0"/>
              </a:defRPr>
            </a:lvl6pPr>
            <a:lvl7pPr marL="2971800" indent="-228600" defTabSz="938213" eaLnBrk="0" fontAlgn="base" hangingPunct="0">
              <a:spcBef>
                <a:spcPct val="0"/>
              </a:spcBef>
              <a:spcAft>
                <a:spcPct val="0"/>
              </a:spcAft>
              <a:defRPr>
                <a:solidFill>
                  <a:schemeClr val="tx1"/>
                </a:solidFill>
                <a:latin typeface="Arial" panose="020B0604020202020204" pitchFamily="34" charset="0"/>
              </a:defRPr>
            </a:lvl7pPr>
            <a:lvl8pPr marL="3429000" indent="-228600" defTabSz="938213" eaLnBrk="0" fontAlgn="base" hangingPunct="0">
              <a:spcBef>
                <a:spcPct val="0"/>
              </a:spcBef>
              <a:spcAft>
                <a:spcPct val="0"/>
              </a:spcAft>
              <a:defRPr>
                <a:solidFill>
                  <a:schemeClr val="tx1"/>
                </a:solidFill>
                <a:latin typeface="Arial" panose="020B0604020202020204" pitchFamily="34" charset="0"/>
              </a:defRPr>
            </a:lvl8pPr>
            <a:lvl9pPr marL="3886200" indent="-228600" defTabSz="938213" eaLnBrk="0" fontAlgn="base" hangingPunct="0">
              <a:spcBef>
                <a:spcPct val="0"/>
              </a:spcBef>
              <a:spcAft>
                <a:spcPct val="0"/>
              </a:spcAft>
              <a:defRPr>
                <a:solidFill>
                  <a:schemeClr val="tx1"/>
                </a:solidFill>
                <a:latin typeface="Arial" panose="020B0604020202020204" pitchFamily="34" charset="0"/>
              </a:defRPr>
            </a:lvl9pPr>
          </a:lstStyle>
          <a:p>
            <a:fld id="{115129E6-1009-455F-B5CF-866724DBA7F1}" type="slidenum">
              <a:rPr lang="en-US" altLang="en-US" smtClean="0">
                <a:latin typeface="Times" panose="02020603050405020304" pitchFamily="18" charset="0"/>
              </a:rPr>
              <a:pPr/>
              <a:t>31</a:t>
            </a:fld>
            <a:endParaRPr lang="en-US" altLang="en-US">
              <a:latin typeface="Times" panose="02020603050405020304" pitchFamily="18" charset="0"/>
            </a:endParaRPr>
          </a:p>
        </p:txBody>
      </p:sp>
      <p:sp>
        <p:nvSpPr>
          <p:cNvPr id="165891" name="Rectangle 2">
            <a:extLst>
              <a:ext uri="{FF2B5EF4-FFF2-40B4-BE49-F238E27FC236}">
                <a16:creationId xmlns:a16="http://schemas.microsoft.com/office/drawing/2014/main" id="{9B8B4E75-3DCB-4DCD-ACE7-A45C7A1C0959}"/>
              </a:ext>
            </a:extLst>
          </p:cNvPr>
          <p:cNvSpPr>
            <a:spLocks noGrp="1" noRot="1" noChangeAspect="1" noChangeArrowheads="1" noTextEdit="1"/>
          </p:cNvSpPr>
          <p:nvPr>
            <p:ph type="sldImg" idx="4294967295"/>
          </p:nvPr>
        </p:nvSpPr>
        <p:spPr>
          <a:xfrm>
            <a:off x="654050" y="750888"/>
            <a:ext cx="5356225" cy="3709987"/>
          </a:xfrm>
          <a:ln/>
        </p:spPr>
      </p:sp>
      <p:sp>
        <p:nvSpPr>
          <p:cNvPr id="165892" name="Rectangle 3">
            <a:extLst>
              <a:ext uri="{FF2B5EF4-FFF2-40B4-BE49-F238E27FC236}">
                <a16:creationId xmlns:a16="http://schemas.microsoft.com/office/drawing/2014/main" id="{4500D072-0BF4-4FA8-A5EB-D29A76AFF34A}"/>
              </a:ext>
            </a:extLst>
          </p:cNvPr>
          <p:cNvSpPr>
            <a:spLocks noGrp="1" noChangeArrowheads="1"/>
          </p:cNvSpPr>
          <p:nvPr>
            <p:ph type="body" idx="4294967295"/>
          </p:nvPr>
        </p:nvSpPr>
        <p:spPr>
          <a:xfrm>
            <a:off x="889000" y="4714875"/>
            <a:ext cx="4884738" cy="4467225"/>
          </a:xfrm>
        </p:spPr>
        <p:txBody>
          <a:bodyPr>
            <a:prstTxWarp prst="textNoShape">
              <a:avLst/>
            </a:prstTxWarp>
          </a:bodyPr>
          <a:lstStyle/>
          <a:p>
            <a:pPr eaLnBrk="1" hangingPunct="1"/>
            <a:r>
              <a:rPr lang="en-US" altLang="en-US"/>
              <a:t>Now that we have mastered some of the basic concepts and principles of managerial accounting, we are ready to put this knowledge to work.</a:t>
            </a:r>
          </a:p>
        </p:txBody>
      </p:sp>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9C2545F-FDC3-45A1-B0CA-FBEB09F9B87F}" type="slidenum">
              <a:rPr lang="en-US"/>
              <a:pPr/>
              <a:t>3</a:t>
            </a:fld>
            <a:endParaRPr lang="en-US"/>
          </a:p>
        </p:txBody>
      </p:sp>
      <p:sp>
        <p:nvSpPr>
          <p:cNvPr id="11266" name="Rectangle 2"/>
          <p:cNvSpPr>
            <a:spLocks noGrp="1" noRot="1" noChangeAspect="1" noChangeArrowheads="1" noTextEdit="1"/>
          </p:cNvSpPr>
          <p:nvPr>
            <p:ph type="sldImg"/>
          </p:nvPr>
        </p:nvSpPr>
        <p:spPr>
          <a:xfrm>
            <a:off x="949325" y="695325"/>
            <a:ext cx="4959350" cy="3433763"/>
          </a:xfrm>
          <a:ln cap="flat"/>
        </p:spPr>
      </p:sp>
      <p:sp>
        <p:nvSpPr>
          <p:cNvPr id="11267" name="Rectangle 3"/>
          <p:cNvSpPr>
            <a:spLocks noGrp="1" noChangeArrowheads="1"/>
          </p:cNvSpPr>
          <p:nvPr>
            <p:ph type="body" idx="1"/>
          </p:nvPr>
        </p:nvSpPr>
        <p:spPr>
          <a:ln/>
        </p:spPr>
        <p:txBody>
          <a:bodyPr/>
          <a:lstStyle/>
          <a:p>
            <a:endParaRPr lang="en-US"/>
          </a:p>
        </p:txBody>
      </p:sp>
      <p:sp>
        <p:nvSpPr>
          <p:cNvPr id="2" name="Footer Placeholder 1"/>
          <p:cNvSpPr>
            <a:spLocks noGrp="1"/>
          </p:cNvSpPr>
          <p:nvPr>
            <p:ph type="ftr" sz="quarter" idx="10"/>
          </p:nvPr>
        </p:nvSpPr>
        <p:spPr/>
        <p:txBody>
          <a:bodyPr/>
          <a:lstStyle/>
          <a:p>
            <a:pPr>
              <a:defRPr/>
            </a:pPr>
            <a:endParaRPr lang="en-US" altLang="en-GB"/>
          </a:p>
        </p:txBody>
      </p:sp>
    </p:spTree>
    <p:extLst>
      <p:ext uri="{BB962C8B-B14F-4D97-AF65-F5344CB8AC3E}">
        <p14:creationId xmlns:p14="http://schemas.microsoft.com/office/powerpoint/2010/main" val="131547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96D4C90-18A0-4E18-B4F5-C68A684C4DFC}" type="slidenum">
              <a:rPr lang="en-US"/>
              <a:pPr/>
              <a:t>9</a:t>
            </a:fld>
            <a:endParaRPr lang="en-US"/>
          </a:p>
        </p:txBody>
      </p:sp>
      <p:sp>
        <p:nvSpPr>
          <p:cNvPr id="23554" name="Rectangle 2"/>
          <p:cNvSpPr>
            <a:spLocks noGrp="1" noRot="1" noChangeAspect="1" noChangeArrowheads="1" noTextEdit="1"/>
          </p:cNvSpPr>
          <p:nvPr>
            <p:ph type="sldImg"/>
          </p:nvPr>
        </p:nvSpPr>
        <p:spPr>
          <a:xfrm>
            <a:off x="949325" y="695325"/>
            <a:ext cx="4959350" cy="3433763"/>
          </a:xfrm>
          <a:ln cap="flat"/>
        </p:spPr>
      </p:sp>
      <p:sp>
        <p:nvSpPr>
          <p:cNvPr id="23555" name="Rectangle 3"/>
          <p:cNvSpPr>
            <a:spLocks noGrp="1" noChangeArrowheads="1"/>
          </p:cNvSpPr>
          <p:nvPr>
            <p:ph type="body" idx="1"/>
          </p:nvPr>
        </p:nvSpPr>
        <p:spPr>
          <a:ln/>
        </p:spPr>
        <p:txBody>
          <a:bodyPr/>
          <a:lstStyle/>
          <a:p>
            <a:endParaRPr lang="en-US"/>
          </a:p>
        </p:txBody>
      </p:sp>
      <p:sp>
        <p:nvSpPr>
          <p:cNvPr id="2" name="Footer Placeholder 1"/>
          <p:cNvSpPr>
            <a:spLocks noGrp="1"/>
          </p:cNvSpPr>
          <p:nvPr>
            <p:ph type="ftr" sz="quarter" idx="10"/>
          </p:nvPr>
        </p:nvSpPr>
        <p:spPr/>
        <p:txBody>
          <a:bodyPr/>
          <a:lstStyle/>
          <a:p>
            <a:pPr>
              <a:defRPr/>
            </a:pPr>
            <a:endParaRPr lang="en-US" altLang="en-GB"/>
          </a:p>
        </p:txBody>
      </p:sp>
    </p:spTree>
    <p:extLst>
      <p:ext uri="{BB962C8B-B14F-4D97-AF65-F5344CB8AC3E}">
        <p14:creationId xmlns:p14="http://schemas.microsoft.com/office/powerpoint/2010/main" val="1306126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endParaRPr lang="en-US" alt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noProof="1"/>
              <a:t>Click to edit Master title style</a:t>
            </a:r>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a:t>Click to edit Master text styles</a:t>
            </a:r>
          </a:p>
        </p:txBody>
      </p:sp>
      <p:sp>
        <p:nvSpPr>
          <p:cNvPr id="4" name="Rectangle 6">
            <a:extLst>
              <a:ext uri="{FF2B5EF4-FFF2-40B4-BE49-F238E27FC236}">
                <a16:creationId xmlns:a16="http://schemas.microsoft.com/office/drawing/2014/main" id="{26045C5D-7E3E-4DCE-A87A-D16A683EE586}"/>
              </a:ext>
            </a:extLst>
          </p:cNvPr>
          <p:cNvSpPr>
            <a:spLocks noGrp="1" noChangeArrowheads="1"/>
          </p:cNvSpPr>
          <p:nvPr>
            <p:ph type="sldNum" sz="quarter" idx="10"/>
          </p:nvPr>
        </p:nvSpPr>
        <p:spPr>
          <a:ln/>
        </p:spPr>
        <p:txBody>
          <a:bodyPr/>
          <a:lstStyle>
            <a:lvl1pPr>
              <a:defRPr/>
            </a:lvl1pPr>
          </a:lstStyle>
          <a:p>
            <a:pPr>
              <a:defRPr/>
            </a:pPr>
            <a:fld id="{2C03076B-8162-4B6F-A68F-1491FE297713}" type="slidenum">
              <a:rPr lang="en-GB" altLang="zh-CN"/>
              <a:pPr>
                <a:defRPr/>
              </a:pPr>
              <a:t>‹#›</a:t>
            </a:fld>
            <a:endParaRPr lang="en-GB" altLang="zh-CN" dirty="0"/>
          </a:p>
        </p:txBody>
      </p:sp>
      <p:sp>
        <p:nvSpPr>
          <p:cNvPr id="5" name="Rectangle 5">
            <a:extLst>
              <a:ext uri="{FF2B5EF4-FFF2-40B4-BE49-F238E27FC236}">
                <a16:creationId xmlns:a16="http://schemas.microsoft.com/office/drawing/2014/main" id="{44533E88-63B1-416E-BBF0-421939961E65}"/>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38955395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lstStyle>
            <a:lvl1pPr algn="ctr">
              <a:defRPr sz="4875"/>
            </a:lvl1pPr>
          </a:lstStyle>
          <a:p>
            <a:r>
              <a:rPr lang="en-US" noProof="1"/>
              <a:t>Click to edit Master title style</a:t>
            </a:r>
          </a:p>
        </p:txBody>
      </p:sp>
      <p:sp>
        <p:nvSpPr>
          <p:cNvPr id="3" name="Subtitle 2"/>
          <p:cNvSpPr>
            <a:spLocks noGrp="1"/>
          </p:cNvSpPr>
          <p:nvPr>
            <p:ph type="subTitle" idx="1"/>
          </p:nvPr>
        </p:nvSpPr>
        <p:spPr>
          <a:xfrm>
            <a:off x="1238250" y="3602038"/>
            <a:ext cx="7429500" cy="1655762"/>
          </a:xfrm>
          <a:prstGeom prst="rect">
            <a:avLst/>
          </a:prstGeom>
        </p:spPr>
        <p:txBody>
          <a:bodyPr/>
          <a:lstStyle>
            <a:lvl1pPr marL="0" indent="0" algn="ctr">
              <a:buNone/>
              <a:defRPr sz="1950"/>
            </a:lvl1pPr>
            <a:lvl2pPr marL="371475" indent="0" algn="ctr">
              <a:buNone/>
              <a:defRPr sz="1625"/>
            </a:lvl2pPr>
            <a:lvl3pPr marL="742950" indent="0" algn="ctr">
              <a:buNone/>
              <a:defRPr sz="1465"/>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noProof="1"/>
              <a:t>Click to edit Master subtitle style</a:t>
            </a:r>
          </a:p>
        </p:txBody>
      </p:sp>
      <p:sp>
        <p:nvSpPr>
          <p:cNvPr id="4" name="Rectangle 4">
            <a:extLst>
              <a:ext uri="{FF2B5EF4-FFF2-40B4-BE49-F238E27FC236}">
                <a16:creationId xmlns:a16="http://schemas.microsoft.com/office/drawing/2014/main" id="{AA66F8B0-C6CF-44FE-AC60-4A1F21C4A349}"/>
              </a:ext>
            </a:extLst>
          </p:cNvPr>
          <p:cNvSpPr>
            <a:spLocks noGrp="1" noChangeArrowheads="1"/>
          </p:cNvSpPr>
          <p:nvPr>
            <p:ph type="dt" sz="half" idx="10"/>
          </p:nvPr>
        </p:nvSpPr>
        <p:spPr>
          <a:ln/>
        </p:spPr>
        <p:txBody>
          <a:bodyPr/>
          <a:lstStyle>
            <a:lvl1pPr>
              <a:defRPr/>
            </a:lvl1pPr>
          </a:lstStyle>
          <a:p>
            <a:pPr>
              <a:defRPr/>
            </a:pPr>
            <a:fld id="{BD6D1A44-5D57-4CCB-BAF9-03CE77E046E1}"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5" name="Rectangle 5">
            <a:extLst>
              <a:ext uri="{FF2B5EF4-FFF2-40B4-BE49-F238E27FC236}">
                <a16:creationId xmlns:a16="http://schemas.microsoft.com/office/drawing/2014/main" id="{9833B1C6-8E72-44C0-A32C-255B71941200}"/>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9496913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a:xfrm>
            <a:off x="457200" y="1600200"/>
            <a:ext cx="8229600" cy="4526280"/>
          </a:xfrm>
          <a:prstGeom prst="rect">
            <a:avLst/>
          </a:prstGeo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id="{2852CF07-DA18-45BF-BE0B-C517B141F590}"/>
              </a:ext>
            </a:extLst>
          </p:cNvPr>
          <p:cNvSpPr>
            <a:spLocks noGrp="1" noChangeArrowheads="1"/>
          </p:cNvSpPr>
          <p:nvPr>
            <p:ph type="dt" sz="half" idx="10"/>
          </p:nvPr>
        </p:nvSpPr>
        <p:spPr>
          <a:ln/>
        </p:spPr>
        <p:txBody>
          <a:bodyPr/>
          <a:lstStyle>
            <a:lvl1pPr>
              <a:defRPr/>
            </a:lvl1pPr>
          </a:lstStyle>
          <a:p>
            <a:pPr>
              <a:defRPr/>
            </a:pPr>
            <a:fld id="{49D31605-20EC-4C47-A93D-3DF5E9CC1205}"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5" name="Rectangle 5">
            <a:extLst>
              <a:ext uri="{FF2B5EF4-FFF2-40B4-BE49-F238E27FC236}">
                <a16:creationId xmlns:a16="http://schemas.microsoft.com/office/drawing/2014/main" id="{BBCD72A2-5B61-494B-8CC2-C4F5D141FD34}"/>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250801754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8"/>
            <a:ext cx="8543925" cy="2852737"/>
          </a:xfrm>
        </p:spPr>
        <p:txBody>
          <a:bodyPr/>
          <a:lstStyle>
            <a:lvl1pPr>
              <a:defRPr sz="4875"/>
            </a:lvl1pPr>
          </a:lstStyle>
          <a:p>
            <a:r>
              <a:rPr lang="en-US" noProof="1"/>
              <a:t>Click to edit Master title style</a:t>
            </a:r>
          </a:p>
        </p:txBody>
      </p:sp>
      <p:sp>
        <p:nvSpPr>
          <p:cNvPr id="3" name="Text Placeholder 2"/>
          <p:cNvSpPr>
            <a:spLocks noGrp="1"/>
          </p:cNvSpPr>
          <p:nvPr>
            <p:ph type="body" idx="1"/>
          </p:nvPr>
        </p:nvSpPr>
        <p:spPr>
          <a:xfrm>
            <a:off x="675878" y="4589463"/>
            <a:ext cx="8543925" cy="1500187"/>
          </a:xfrm>
          <a:prstGeom prst="rect">
            <a:avLst/>
          </a:prstGeo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5">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noProof="1"/>
              <a:t>Click to edit Master text styles</a:t>
            </a:r>
          </a:p>
        </p:txBody>
      </p:sp>
      <p:sp>
        <p:nvSpPr>
          <p:cNvPr id="4" name="Rectangle 4">
            <a:extLst>
              <a:ext uri="{FF2B5EF4-FFF2-40B4-BE49-F238E27FC236}">
                <a16:creationId xmlns:a16="http://schemas.microsoft.com/office/drawing/2014/main" id="{47357C18-73FE-4B5D-AADE-D91B8BF6DC13}"/>
              </a:ext>
            </a:extLst>
          </p:cNvPr>
          <p:cNvSpPr>
            <a:spLocks noGrp="1" noChangeArrowheads="1"/>
          </p:cNvSpPr>
          <p:nvPr>
            <p:ph type="dt" sz="half" idx="10"/>
          </p:nvPr>
        </p:nvSpPr>
        <p:spPr>
          <a:ln/>
        </p:spPr>
        <p:txBody>
          <a:bodyPr/>
          <a:lstStyle>
            <a:lvl1pPr>
              <a:defRPr/>
            </a:lvl1pPr>
          </a:lstStyle>
          <a:p>
            <a:pPr>
              <a:defRPr/>
            </a:pPr>
            <a:fld id="{049C8CA7-B429-4F2F-86D5-FCA9B2E6A851}"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5" name="Rectangle 5">
            <a:extLst>
              <a:ext uri="{FF2B5EF4-FFF2-40B4-BE49-F238E27FC236}">
                <a16:creationId xmlns:a16="http://schemas.microsoft.com/office/drawing/2014/main" id="{55709C67-F254-4D38-83B1-1B94EEA23F9D}"/>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6566515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681038" y="1825625"/>
            <a:ext cx="4210050" cy="4351338"/>
          </a:xfrm>
          <a:prstGeom prst="rect">
            <a:avLst/>
          </a:prstGeo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5014913" y="1825625"/>
            <a:ext cx="4210050" cy="4351338"/>
          </a:xfrm>
          <a:prstGeom prst="rect">
            <a:avLst/>
          </a:prstGeo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Rectangle 4">
            <a:extLst>
              <a:ext uri="{FF2B5EF4-FFF2-40B4-BE49-F238E27FC236}">
                <a16:creationId xmlns:a16="http://schemas.microsoft.com/office/drawing/2014/main" id="{F63BD463-FE30-4FCB-8042-9756FE2E0123}"/>
              </a:ext>
            </a:extLst>
          </p:cNvPr>
          <p:cNvSpPr>
            <a:spLocks noGrp="1" noChangeArrowheads="1"/>
          </p:cNvSpPr>
          <p:nvPr>
            <p:ph type="dt" sz="half" idx="10"/>
          </p:nvPr>
        </p:nvSpPr>
        <p:spPr>
          <a:ln/>
        </p:spPr>
        <p:txBody>
          <a:bodyPr/>
          <a:lstStyle>
            <a:lvl1pPr>
              <a:defRPr/>
            </a:lvl1pPr>
          </a:lstStyle>
          <a:p>
            <a:pPr>
              <a:defRPr/>
            </a:pPr>
            <a:fld id="{D15B78B5-9F05-4C7A-AC1E-2F8E998EF044}"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6" name="Rectangle 5">
            <a:extLst>
              <a:ext uri="{FF2B5EF4-FFF2-40B4-BE49-F238E27FC236}">
                <a16:creationId xmlns:a16="http://schemas.microsoft.com/office/drawing/2014/main" id="{B713434F-67FF-4F8C-8DEA-CE7C8CB1A73D}"/>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215944060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5"/>
            <a:ext cx="8543925" cy="1325563"/>
          </a:xfrm>
        </p:spPr>
        <p:txBody>
          <a:bodyPr/>
          <a:lstStyle/>
          <a:p>
            <a:r>
              <a:rPr lang="en-US" noProof="1"/>
              <a:t>Click to edit Master title style</a:t>
            </a:r>
          </a:p>
        </p:txBody>
      </p:sp>
      <p:sp>
        <p:nvSpPr>
          <p:cNvPr id="3" name="Text Placeholder 2"/>
          <p:cNvSpPr>
            <a:spLocks noGrp="1"/>
          </p:cNvSpPr>
          <p:nvPr>
            <p:ph type="body" idx="1"/>
          </p:nvPr>
        </p:nvSpPr>
        <p:spPr>
          <a:xfrm>
            <a:off x="682328" y="1681163"/>
            <a:ext cx="4190702" cy="823912"/>
          </a:xfrm>
          <a:prstGeom prst="rect">
            <a:avLst/>
          </a:prstGeom>
        </p:spPr>
        <p:txBody>
          <a:bodyPr anchor="b"/>
          <a:lstStyle>
            <a:lvl1pPr marL="0" indent="0">
              <a:buNone/>
              <a:defRPr sz="1950" b="1"/>
            </a:lvl1pPr>
            <a:lvl2pPr marL="371475" indent="0">
              <a:buNone/>
              <a:defRPr sz="1625" b="1"/>
            </a:lvl2pPr>
            <a:lvl3pPr marL="742950" indent="0">
              <a:buNone/>
              <a:defRPr sz="1465"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noProof="1"/>
              <a:t>Click to edit Master text styles</a:t>
            </a:r>
          </a:p>
        </p:txBody>
      </p:sp>
      <p:sp>
        <p:nvSpPr>
          <p:cNvPr id="4" name="Content Placeholder 3"/>
          <p:cNvSpPr>
            <a:spLocks noGrp="1"/>
          </p:cNvSpPr>
          <p:nvPr>
            <p:ph sz="half" idx="2"/>
          </p:nvPr>
        </p:nvSpPr>
        <p:spPr>
          <a:xfrm>
            <a:off x="682328" y="2505075"/>
            <a:ext cx="4190702" cy="3684588"/>
          </a:xfrm>
          <a:prstGeom prst="rect">
            <a:avLst/>
          </a:prstGeo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5014913" y="1681163"/>
            <a:ext cx="4211340" cy="823912"/>
          </a:xfrm>
          <a:prstGeom prst="rect">
            <a:avLst/>
          </a:prstGeom>
        </p:spPr>
        <p:txBody>
          <a:bodyPr anchor="b"/>
          <a:lstStyle>
            <a:lvl1pPr marL="0" indent="0">
              <a:buNone/>
              <a:defRPr sz="1950" b="1"/>
            </a:lvl1pPr>
            <a:lvl2pPr marL="371475" indent="0">
              <a:buNone/>
              <a:defRPr sz="1625" b="1"/>
            </a:lvl2pPr>
            <a:lvl3pPr marL="742950" indent="0">
              <a:buNone/>
              <a:defRPr sz="1465"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noProof="1"/>
              <a:t>Click to edit Master text styles</a:t>
            </a:r>
          </a:p>
        </p:txBody>
      </p:sp>
      <p:sp>
        <p:nvSpPr>
          <p:cNvPr id="6" name="Content Placeholder 5"/>
          <p:cNvSpPr>
            <a:spLocks noGrp="1"/>
          </p:cNvSpPr>
          <p:nvPr>
            <p:ph sz="quarter" idx="4"/>
          </p:nvPr>
        </p:nvSpPr>
        <p:spPr>
          <a:xfrm>
            <a:off x="5014913" y="2505075"/>
            <a:ext cx="4211340" cy="3684588"/>
          </a:xfrm>
          <a:prstGeom prst="rect">
            <a:avLst/>
          </a:prstGeom>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Rectangle 4">
            <a:extLst>
              <a:ext uri="{FF2B5EF4-FFF2-40B4-BE49-F238E27FC236}">
                <a16:creationId xmlns:a16="http://schemas.microsoft.com/office/drawing/2014/main" id="{16CF5692-23BD-429F-85E6-D7C79F67A89A}"/>
              </a:ext>
            </a:extLst>
          </p:cNvPr>
          <p:cNvSpPr>
            <a:spLocks noGrp="1" noChangeArrowheads="1"/>
          </p:cNvSpPr>
          <p:nvPr>
            <p:ph type="dt" sz="half" idx="10"/>
          </p:nvPr>
        </p:nvSpPr>
        <p:spPr>
          <a:ln/>
        </p:spPr>
        <p:txBody>
          <a:bodyPr/>
          <a:lstStyle>
            <a:lvl1pPr>
              <a:defRPr/>
            </a:lvl1pPr>
          </a:lstStyle>
          <a:p>
            <a:pPr>
              <a:defRPr/>
            </a:pPr>
            <a:fld id="{F7C7DFB0-B1E8-43FD-BB2C-F10222A001F6}"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8" name="Rectangle 5">
            <a:extLst>
              <a:ext uri="{FF2B5EF4-FFF2-40B4-BE49-F238E27FC236}">
                <a16:creationId xmlns:a16="http://schemas.microsoft.com/office/drawing/2014/main" id="{0A16CE5B-E867-41D8-9F15-43FD69C5433F}"/>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31083589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Rectangle 4">
            <a:extLst>
              <a:ext uri="{FF2B5EF4-FFF2-40B4-BE49-F238E27FC236}">
                <a16:creationId xmlns:a16="http://schemas.microsoft.com/office/drawing/2014/main" id="{41B620E5-75FB-46F4-88CF-7F408A2C3AF2}"/>
              </a:ext>
            </a:extLst>
          </p:cNvPr>
          <p:cNvSpPr>
            <a:spLocks noGrp="1" noChangeArrowheads="1"/>
          </p:cNvSpPr>
          <p:nvPr>
            <p:ph type="dt" sz="half" idx="10"/>
          </p:nvPr>
        </p:nvSpPr>
        <p:spPr>
          <a:ln/>
        </p:spPr>
        <p:txBody>
          <a:bodyPr/>
          <a:lstStyle>
            <a:lvl1pPr>
              <a:defRPr/>
            </a:lvl1pPr>
          </a:lstStyle>
          <a:p>
            <a:pPr>
              <a:defRPr/>
            </a:pPr>
            <a:fld id="{135BF7AF-545D-48A5-AB03-DE84D77D3767}"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4" name="Rectangle 5">
            <a:extLst>
              <a:ext uri="{FF2B5EF4-FFF2-40B4-BE49-F238E27FC236}">
                <a16:creationId xmlns:a16="http://schemas.microsoft.com/office/drawing/2014/main" id="{8D9CD310-D177-4328-9466-4951AD4EA359}"/>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40702735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1BEF07-1FC7-4869-A564-D774C0463C19}"/>
              </a:ext>
            </a:extLst>
          </p:cNvPr>
          <p:cNvSpPr>
            <a:spLocks noGrp="1" noChangeArrowheads="1"/>
          </p:cNvSpPr>
          <p:nvPr>
            <p:ph type="dt" sz="half" idx="10"/>
          </p:nvPr>
        </p:nvSpPr>
        <p:spPr>
          <a:ln/>
        </p:spPr>
        <p:txBody>
          <a:bodyPr/>
          <a:lstStyle>
            <a:lvl1pPr>
              <a:defRPr/>
            </a:lvl1pPr>
          </a:lstStyle>
          <a:p>
            <a:pPr>
              <a:defRPr/>
            </a:pPr>
            <a:fld id="{8C14F097-5775-462F-BA6E-672980590FB7}"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3" name="Rectangle 5">
            <a:extLst>
              <a:ext uri="{FF2B5EF4-FFF2-40B4-BE49-F238E27FC236}">
                <a16:creationId xmlns:a16="http://schemas.microsoft.com/office/drawing/2014/main" id="{DEAC8D5E-0E5E-40BF-AB8B-898D5B3C44DB}"/>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82079562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lstStyle>
            <a:lvl1pPr>
              <a:defRPr sz="2600"/>
            </a:lvl1pPr>
          </a:lstStyle>
          <a:p>
            <a:r>
              <a:rPr lang="en-US" noProof="1"/>
              <a:t>Click to edit Master title style</a:t>
            </a:r>
          </a:p>
        </p:txBody>
      </p:sp>
      <p:sp>
        <p:nvSpPr>
          <p:cNvPr id="3" name="Content Placeholder 2"/>
          <p:cNvSpPr>
            <a:spLocks noGrp="1"/>
          </p:cNvSpPr>
          <p:nvPr>
            <p:ph idx="1"/>
          </p:nvPr>
        </p:nvSpPr>
        <p:spPr>
          <a:xfrm>
            <a:off x="4211340" y="987425"/>
            <a:ext cx="5014913" cy="4873625"/>
          </a:xfrm>
          <a:prstGeom prst="rect">
            <a:avLst/>
          </a:prstGeo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300"/>
            </a:lvl1pPr>
            <a:lvl2pPr marL="371475" indent="0">
              <a:buNone/>
              <a:defRPr sz="1140"/>
            </a:lvl2pPr>
            <a:lvl3pPr marL="742950" indent="0">
              <a:buNone/>
              <a:defRPr sz="975"/>
            </a:lvl3pPr>
            <a:lvl4pPr marL="1114425" indent="0">
              <a:buNone/>
              <a:defRPr sz="815"/>
            </a:lvl4pPr>
            <a:lvl5pPr marL="1485900" indent="0">
              <a:buNone/>
              <a:defRPr sz="815"/>
            </a:lvl5pPr>
            <a:lvl6pPr marL="1857375" indent="0">
              <a:buNone/>
              <a:defRPr sz="815"/>
            </a:lvl6pPr>
            <a:lvl7pPr marL="2228850" indent="0">
              <a:buNone/>
              <a:defRPr sz="815"/>
            </a:lvl7pPr>
            <a:lvl8pPr marL="2600325" indent="0">
              <a:buNone/>
              <a:defRPr sz="815"/>
            </a:lvl8pPr>
            <a:lvl9pPr marL="2971800" indent="0">
              <a:buNone/>
              <a:defRPr sz="815"/>
            </a:lvl9pPr>
          </a:lstStyle>
          <a:p>
            <a:pPr lvl="0"/>
            <a:r>
              <a:rPr lang="en-US" noProof="1"/>
              <a:t>Click to edit Master text styles</a:t>
            </a:r>
          </a:p>
        </p:txBody>
      </p:sp>
      <p:sp>
        <p:nvSpPr>
          <p:cNvPr id="5" name="Rectangle 4">
            <a:extLst>
              <a:ext uri="{FF2B5EF4-FFF2-40B4-BE49-F238E27FC236}">
                <a16:creationId xmlns:a16="http://schemas.microsoft.com/office/drawing/2014/main" id="{EF694DDF-D6CF-4088-963D-AD3F6088DEAC}"/>
              </a:ext>
            </a:extLst>
          </p:cNvPr>
          <p:cNvSpPr>
            <a:spLocks noGrp="1" noChangeArrowheads="1"/>
          </p:cNvSpPr>
          <p:nvPr>
            <p:ph type="dt" sz="half" idx="10"/>
          </p:nvPr>
        </p:nvSpPr>
        <p:spPr>
          <a:ln/>
        </p:spPr>
        <p:txBody>
          <a:bodyPr/>
          <a:lstStyle>
            <a:lvl1pPr>
              <a:defRPr/>
            </a:lvl1pPr>
          </a:lstStyle>
          <a:p>
            <a:pPr>
              <a:defRPr/>
            </a:pPr>
            <a:fld id="{90FDAEC8-687A-4F02-B7BF-BEAACAE9E576}"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6" name="Rectangle 5">
            <a:extLst>
              <a:ext uri="{FF2B5EF4-FFF2-40B4-BE49-F238E27FC236}">
                <a16:creationId xmlns:a16="http://schemas.microsoft.com/office/drawing/2014/main" id="{C10103C2-9AB7-455E-947B-EA1E9D03EDBB}"/>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086524568"/>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lstStyle>
            <a:lvl1pPr>
              <a:defRPr sz="2600"/>
            </a:lvl1pPr>
          </a:lstStyle>
          <a:p>
            <a:r>
              <a:rPr lang="en-US" noProof="1"/>
              <a:t>Click to edit Master title style</a:t>
            </a:r>
          </a:p>
        </p:txBody>
      </p:sp>
      <p:sp>
        <p:nvSpPr>
          <p:cNvPr id="3" name="Picture Placeholder 2"/>
          <p:cNvSpPr>
            <a:spLocks noGrp="1"/>
          </p:cNvSpPr>
          <p:nvPr>
            <p:ph type="pic" idx="1"/>
          </p:nvPr>
        </p:nvSpPr>
        <p:spPr>
          <a:xfrm>
            <a:off x="4211340" y="987425"/>
            <a:ext cx="5014913" cy="4873625"/>
          </a:xfrm>
          <a:prstGeom prst="rect">
            <a:avLst/>
          </a:prstGeo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lvl="0"/>
            <a:endParaRPr lang="en-US" noProof="1"/>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300"/>
            </a:lvl1pPr>
            <a:lvl2pPr marL="371475" indent="0">
              <a:buNone/>
              <a:defRPr sz="1140"/>
            </a:lvl2pPr>
            <a:lvl3pPr marL="742950" indent="0">
              <a:buNone/>
              <a:defRPr sz="975"/>
            </a:lvl3pPr>
            <a:lvl4pPr marL="1114425" indent="0">
              <a:buNone/>
              <a:defRPr sz="815"/>
            </a:lvl4pPr>
            <a:lvl5pPr marL="1485900" indent="0">
              <a:buNone/>
              <a:defRPr sz="815"/>
            </a:lvl5pPr>
            <a:lvl6pPr marL="1857375" indent="0">
              <a:buNone/>
              <a:defRPr sz="815"/>
            </a:lvl6pPr>
            <a:lvl7pPr marL="2228850" indent="0">
              <a:buNone/>
              <a:defRPr sz="815"/>
            </a:lvl7pPr>
            <a:lvl8pPr marL="2600325" indent="0">
              <a:buNone/>
              <a:defRPr sz="815"/>
            </a:lvl8pPr>
            <a:lvl9pPr marL="2971800" indent="0">
              <a:buNone/>
              <a:defRPr sz="815"/>
            </a:lvl9pPr>
          </a:lstStyle>
          <a:p>
            <a:pPr lvl="0"/>
            <a:r>
              <a:rPr lang="en-US" noProof="1"/>
              <a:t>Click to edit Master text styles</a:t>
            </a:r>
          </a:p>
        </p:txBody>
      </p:sp>
      <p:sp>
        <p:nvSpPr>
          <p:cNvPr id="5" name="Rectangle 4">
            <a:extLst>
              <a:ext uri="{FF2B5EF4-FFF2-40B4-BE49-F238E27FC236}">
                <a16:creationId xmlns:a16="http://schemas.microsoft.com/office/drawing/2014/main" id="{5ECE52A6-741C-4B08-B31B-7A798B3396B5}"/>
              </a:ext>
            </a:extLst>
          </p:cNvPr>
          <p:cNvSpPr>
            <a:spLocks noGrp="1" noChangeArrowheads="1"/>
          </p:cNvSpPr>
          <p:nvPr>
            <p:ph type="dt" sz="half" idx="10"/>
          </p:nvPr>
        </p:nvSpPr>
        <p:spPr>
          <a:ln/>
        </p:spPr>
        <p:txBody>
          <a:bodyPr/>
          <a:lstStyle>
            <a:lvl1pPr>
              <a:defRPr/>
            </a:lvl1pPr>
          </a:lstStyle>
          <a:p>
            <a:pPr>
              <a:defRPr/>
            </a:pPr>
            <a:fld id="{918761E4-7E00-4F22-8370-003150F5EDE2}"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6" name="Rectangle 5">
            <a:extLst>
              <a:ext uri="{FF2B5EF4-FFF2-40B4-BE49-F238E27FC236}">
                <a16:creationId xmlns:a16="http://schemas.microsoft.com/office/drawing/2014/main" id="{E80680FB-10AB-4F45-A547-2FA8B3F4B162}"/>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352211005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a:xfrm>
            <a:off x="457200" y="1600200"/>
            <a:ext cx="8229600" cy="4526280"/>
          </a:xfrm>
          <a:prstGeom prst="rect">
            <a:avLst/>
          </a:prstGeo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id="{8328E41B-36B3-453B-8773-FC28B2D9F749}"/>
              </a:ext>
            </a:extLst>
          </p:cNvPr>
          <p:cNvSpPr>
            <a:spLocks noGrp="1" noChangeArrowheads="1"/>
          </p:cNvSpPr>
          <p:nvPr>
            <p:ph type="dt" sz="half" idx="10"/>
          </p:nvPr>
        </p:nvSpPr>
        <p:spPr>
          <a:ln/>
        </p:spPr>
        <p:txBody>
          <a:bodyPr/>
          <a:lstStyle>
            <a:lvl1pPr>
              <a:defRPr/>
            </a:lvl1pPr>
          </a:lstStyle>
          <a:p>
            <a:pPr>
              <a:defRPr/>
            </a:pPr>
            <a:fld id="{6F4DAF93-A0F3-4296-A998-DEA80EDFE3E7}"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5" name="Rectangle 5">
            <a:extLst>
              <a:ext uri="{FF2B5EF4-FFF2-40B4-BE49-F238E27FC236}">
                <a16:creationId xmlns:a16="http://schemas.microsoft.com/office/drawing/2014/main" id="{B2CC7D7B-F071-43A0-9636-6BC44C8A2E80}"/>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87728024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758825" y="1438275"/>
            <a:ext cx="4171950" cy="487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5083175" y="1438275"/>
            <a:ext cx="4173538" cy="487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Rectangle 6">
            <a:extLst>
              <a:ext uri="{FF2B5EF4-FFF2-40B4-BE49-F238E27FC236}">
                <a16:creationId xmlns:a16="http://schemas.microsoft.com/office/drawing/2014/main" id="{223EDB9F-7A03-4D1E-AFA2-6277E8A957DD}"/>
              </a:ext>
            </a:extLst>
          </p:cNvPr>
          <p:cNvSpPr>
            <a:spLocks noGrp="1" noChangeArrowheads="1"/>
          </p:cNvSpPr>
          <p:nvPr>
            <p:ph type="sldNum" sz="quarter" idx="10"/>
          </p:nvPr>
        </p:nvSpPr>
        <p:spPr>
          <a:ln/>
        </p:spPr>
        <p:txBody>
          <a:bodyPr/>
          <a:lstStyle>
            <a:lvl1pPr>
              <a:defRPr/>
            </a:lvl1pPr>
          </a:lstStyle>
          <a:p>
            <a:pPr>
              <a:defRPr/>
            </a:pPr>
            <a:fld id="{5C5FC8B1-3148-48F3-949E-B72F0BBD27F0}" type="slidenum">
              <a:rPr lang="en-GB" altLang="zh-CN"/>
              <a:pPr>
                <a:defRPr/>
              </a:pPr>
              <a:t>‹#›</a:t>
            </a:fld>
            <a:endParaRPr lang="en-GB" altLang="zh-CN" dirty="0"/>
          </a:p>
        </p:txBody>
      </p:sp>
      <p:sp>
        <p:nvSpPr>
          <p:cNvPr id="6" name="Rectangle 5">
            <a:extLst>
              <a:ext uri="{FF2B5EF4-FFF2-40B4-BE49-F238E27FC236}">
                <a16:creationId xmlns:a16="http://schemas.microsoft.com/office/drawing/2014/main" id="{52C28EF9-B4D3-4B8C-97B0-0B354933DF5F}"/>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3312678270"/>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182563"/>
            <a:ext cx="2135981" cy="5994400"/>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681038" y="182563"/>
            <a:ext cx="6284119" cy="5994400"/>
          </a:xfrm>
          <a:prstGeom prst="rect">
            <a:avLst/>
          </a:prstGeo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id="{C98CC5E2-3308-4589-9A99-A108FCD171A1}"/>
              </a:ext>
            </a:extLst>
          </p:cNvPr>
          <p:cNvSpPr>
            <a:spLocks noGrp="1" noChangeArrowheads="1"/>
          </p:cNvSpPr>
          <p:nvPr>
            <p:ph type="dt" sz="half" idx="10"/>
          </p:nvPr>
        </p:nvSpPr>
        <p:spPr>
          <a:ln/>
        </p:spPr>
        <p:txBody>
          <a:bodyPr/>
          <a:lstStyle>
            <a:lvl1pPr>
              <a:defRPr/>
            </a:lvl1pPr>
          </a:lstStyle>
          <a:p>
            <a:pPr>
              <a:defRPr/>
            </a:pPr>
            <a:fld id="{A235EE3C-0CA8-42A3-888C-C4E45E0A8F77}"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5" name="Rectangle 5">
            <a:extLst>
              <a:ext uri="{FF2B5EF4-FFF2-40B4-BE49-F238E27FC236}">
                <a16:creationId xmlns:a16="http://schemas.microsoft.com/office/drawing/2014/main" id="{EC052773-EB3D-4F1B-981C-563E281C73A6}"/>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89177984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noProof="1"/>
              <a:t>Click to edit Master title style</a:t>
            </a:r>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Rectangle 6">
            <a:extLst>
              <a:ext uri="{FF2B5EF4-FFF2-40B4-BE49-F238E27FC236}">
                <a16:creationId xmlns:a16="http://schemas.microsoft.com/office/drawing/2014/main" id="{0222ABB4-F2A0-43D6-9B79-61EC68B120BE}"/>
              </a:ext>
            </a:extLst>
          </p:cNvPr>
          <p:cNvSpPr>
            <a:spLocks noGrp="1" noChangeArrowheads="1"/>
          </p:cNvSpPr>
          <p:nvPr>
            <p:ph type="sldNum" sz="quarter" idx="10"/>
          </p:nvPr>
        </p:nvSpPr>
        <p:spPr>
          <a:ln/>
        </p:spPr>
        <p:txBody>
          <a:bodyPr/>
          <a:lstStyle>
            <a:lvl1pPr>
              <a:defRPr/>
            </a:lvl1pPr>
          </a:lstStyle>
          <a:p>
            <a:pPr>
              <a:defRPr/>
            </a:pPr>
            <a:fld id="{956256FF-A5B6-444D-B78F-5C6ECD92B114}" type="slidenum">
              <a:rPr lang="en-GB" altLang="zh-CN"/>
              <a:pPr>
                <a:defRPr/>
              </a:pPr>
              <a:t>‹#›</a:t>
            </a:fld>
            <a:endParaRPr lang="en-GB" altLang="zh-CN" dirty="0"/>
          </a:p>
        </p:txBody>
      </p:sp>
      <p:sp>
        <p:nvSpPr>
          <p:cNvPr id="8" name="Rectangle 5">
            <a:extLst>
              <a:ext uri="{FF2B5EF4-FFF2-40B4-BE49-F238E27FC236}">
                <a16:creationId xmlns:a16="http://schemas.microsoft.com/office/drawing/2014/main" id="{E564C0AF-A8F4-4A9F-B7C5-0EACBEF9ED31}"/>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35975922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Rectangle 6">
            <a:extLst>
              <a:ext uri="{FF2B5EF4-FFF2-40B4-BE49-F238E27FC236}">
                <a16:creationId xmlns:a16="http://schemas.microsoft.com/office/drawing/2014/main" id="{D4DCBADF-2931-4C03-934E-63686F2EB85C}"/>
              </a:ext>
            </a:extLst>
          </p:cNvPr>
          <p:cNvSpPr>
            <a:spLocks noGrp="1" noChangeArrowheads="1"/>
          </p:cNvSpPr>
          <p:nvPr>
            <p:ph type="sldNum" sz="quarter" idx="10"/>
          </p:nvPr>
        </p:nvSpPr>
        <p:spPr>
          <a:ln/>
        </p:spPr>
        <p:txBody>
          <a:bodyPr/>
          <a:lstStyle>
            <a:lvl1pPr>
              <a:defRPr/>
            </a:lvl1pPr>
          </a:lstStyle>
          <a:p>
            <a:pPr>
              <a:defRPr/>
            </a:pPr>
            <a:fld id="{7A3F11A0-C543-4161-8679-5B18B01EB70D}" type="slidenum">
              <a:rPr lang="en-GB" altLang="zh-CN"/>
              <a:pPr>
                <a:defRPr/>
              </a:pPr>
              <a:t>‹#›</a:t>
            </a:fld>
            <a:endParaRPr lang="en-GB" altLang="zh-CN" dirty="0"/>
          </a:p>
        </p:txBody>
      </p:sp>
      <p:sp>
        <p:nvSpPr>
          <p:cNvPr id="4" name="Rectangle 5">
            <a:extLst>
              <a:ext uri="{FF2B5EF4-FFF2-40B4-BE49-F238E27FC236}">
                <a16:creationId xmlns:a16="http://schemas.microsoft.com/office/drawing/2014/main" id="{12781FE9-8C84-49A1-863B-05260502D220}"/>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374911300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DB7AF356-9EE9-4782-AF13-96C9E1DFDC6B}"/>
              </a:ext>
            </a:extLst>
          </p:cNvPr>
          <p:cNvSpPr>
            <a:spLocks noGrp="1" noChangeArrowheads="1"/>
          </p:cNvSpPr>
          <p:nvPr>
            <p:ph type="sldNum" sz="quarter" idx="10"/>
          </p:nvPr>
        </p:nvSpPr>
        <p:spPr>
          <a:ln/>
        </p:spPr>
        <p:txBody>
          <a:bodyPr/>
          <a:lstStyle>
            <a:lvl1pPr>
              <a:defRPr/>
            </a:lvl1pPr>
          </a:lstStyle>
          <a:p>
            <a:pPr>
              <a:defRPr/>
            </a:pPr>
            <a:fld id="{AD08AB3A-F977-4043-B0DB-615B654071F7}" type="slidenum">
              <a:rPr lang="en-GB" altLang="zh-CN"/>
              <a:pPr>
                <a:defRPr/>
              </a:pPr>
              <a:t>‹#›</a:t>
            </a:fld>
            <a:endParaRPr lang="en-GB" altLang="zh-CN" dirty="0"/>
          </a:p>
        </p:txBody>
      </p:sp>
      <p:sp>
        <p:nvSpPr>
          <p:cNvPr id="3" name="Rectangle 5">
            <a:extLst>
              <a:ext uri="{FF2B5EF4-FFF2-40B4-BE49-F238E27FC236}">
                <a16:creationId xmlns:a16="http://schemas.microsoft.com/office/drawing/2014/main" id="{25B4B226-6366-458E-BFD8-719A7B12E122}"/>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258190659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noProof="1"/>
              <a:t>Click to edit Master title style</a:t>
            </a:r>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Rectangle 6">
            <a:extLst>
              <a:ext uri="{FF2B5EF4-FFF2-40B4-BE49-F238E27FC236}">
                <a16:creationId xmlns:a16="http://schemas.microsoft.com/office/drawing/2014/main" id="{40EAA641-6DF7-4502-B42F-1EE9BB7ECA3C}"/>
              </a:ext>
            </a:extLst>
          </p:cNvPr>
          <p:cNvSpPr>
            <a:spLocks noGrp="1" noChangeArrowheads="1"/>
          </p:cNvSpPr>
          <p:nvPr>
            <p:ph type="sldNum" sz="quarter" idx="10"/>
          </p:nvPr>
        </p:nvSpPr>
        <p:spPr>
          <a:ln/>
        </p:spPr>
        <p:txBody>
          <a:bodyPr/>
          <a:lstStyle>
            <a:lvl1pPr>
              <a:defRPr/>
            </a:lvl1pPr>
          </a:lstStyle>
          <a:p>
            <a:pPr>
              <a:defRPr/>
            </a:pPr>
            <a:fld id="{9C169696-1DE1-4E88-B1C5-F6AD90381415}" type="slidenum">
              <a:rPr lang="en-GB" altLang="zh-CN"/>
              <a:pPr>
                <a:defRPr/>
              </a:pPr>
              <a:t>‹#›</a:t>
            </a:fld>
            <a:endParaRPr lang="en-GB" altLang="zh-CN" dirty="0"/>
          </a:p>
        </p:txBody>
      </p:sp>
      <p:sp>
        <p:nvSpPr>
          <p:cNvPr id="6" name="Rectangle 5">
            <a:extLst>
              <a:ext uri="{FF2B5EF4-FFF2-40B4-BE49-F238E27FC236}">
                <a16:creationId xmlns:a16="http://schemas.microsoft.com/office/drawing/2014/main" id="{F78FA5DF-4815-44C8-A569-81BFB27EDB14}"/>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01888085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noProof="1"/>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a:t>Click to edit Master text styles</a:t>
            </a:r>
          </a:p>
        </p:txBody>
      </p:sp>
      <p:sp>
        <p:nvSpPr>
          <p:cNvPr id="5" name="Rectangle 6">
            <a:extLst>
              <a:ext uri="{FF2B5EF4-FFF2-40B4-BE49-F238E27FC236}">
                <a16:creationId xmlns:a16="http://schemas.microsoft.com/office/drawing/2014/main" id="{D980F343-627A-499D-ADE5-9EDCDCF10779}"/>
              </a:ext>
            </a:extLst>
          </p:cNvPr>
          <p:cNvSpPr>
            <a:spLocks noGrp="1" noChangeArrowheads="1"/>
          </p:cNvSpPr>
          <p:nvPr>
            <p:ph type="sldNum" sz="quarter" idx="10"/>
          </p:nvPr>
        </p:nvSpPr>
        <p:spPr>
          <a:ln/>
        </p:spPr>
        <p:txBody>
          <a:bodyPr/>
          <a:lstStyle>
            <a:lvl1pPr>
              <a:defRPr/>
            </a:lvl1pPr>
          </a:lstStyle>
          <a:p>
            <a:pPr>
              <a:defRPr/>
            </a:pPr>
            <a:fld id="{2915AFAD-0517-4CF7-861D-999240953221}" type="slidenum">
              <a:rPr lang="en-GB" altLang="zh-CN"/>
              <a:pPr>
                <a:defRPr/>
              </a:pPr>
              <a:t>‹#›</a:t>
            </a:fld>
            <a:endParaRPr lang="en-GB" altLang="zh-CN" dirty="0"/>
          </a:p>
        </p:txBody>
      </p:sp>
      <p:sp>
        <p:nvSpPr>
          <p:cNvPr id="6" name="Rectangle 5">
            <a:extLst>
              <a:ext uri="{FF2B5EF4-FFF2-40B4-BE49-F238E27FC236}">
                <a16:creationId xmlns:a16="http://schemas.microsoft.com/office/drawing/2014/main" id="{0F71132F-ACF0-4BC2-AB6F-FD32F053390B}"/>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258974937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6">
            <a:extLst>
              <a:ext uri="{FF2B5EF4-FFF2-40B4-BE49-F238E27FC236}">
                <a16:creationId xmlns:a16="http://schemas.microsoft.com/office/drawing/2014/main" id="{A228386E-4C26-4D1D-B138-F51971D70D38}"/>
              </a:ext>
            </a:extLst>
          </p:cNvPr>
          <p:cNvSpPr>
            <a:spLocks noGrp="1" noChangeArrowheads="1"/>
          </p:cNvSpPr>
          <p:nvPr>
            <p:ph type="sldNum" sz="quarter" idx="10"/>
          </p:nvPr>
        </p:nvSpPr>
        <p:spPr>
          <a:ln/>
        </p:spPr>
        <p:txBody>
          <a:bodyPr/>
          <a:lstStyle>
            <a:lvl1pPr>
              <a:defRPr/>
            </a:lvl1pPr>
          </a:lstStyle>
          <a:p>
            <a:pPr>
              <a:defRPr/>
            </a:pPr>
            <a:fld id="{CD7A064E-67E7-489D-B92C-111AB0756E3E}" type="slidenum">
              <a:rPr lang="en-GB" altLang="zh-CN"/>
              <a:pPr>
                <a:defRPr/>
              </a:pPr>
              <a:t>‹#›</a:t>
            </a:fld>
            <a:endParaRPr lang="en-GB" altLang="zh-CN" dirty="0"/>
          </a:p>
        </p:txBody>
      </p:sp>
      <p:sp>
        <p:nvSpPr>
          <p:cNvPr id="5" name="Rectangle 5">
            <a:extLst>
              <a:ext uri="{FF2B5EF4-FFF2-40B4-BE49-F238E27FC236}">
                <a16:creationId xmlns:a16="http://schemas.microsoft.com/office/drawing/2014/main" id="{C11FF0A8-7173-44A6-A4A9-967DDA1D7441}"/>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337724540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32638" y="182563"/>
            <a:ext cx="2124075" cy="6126162"/>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755650" y="182563"/>
            <a:ext cx="6224588" cy="6126162"/>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6">
            <a:extLst>
              <a:ext uri="{FF2B5EF4-FFF2-40B4-BE49-F238E27FC236}">
                <a16:creationId xmlns:a16="http://schemas.microsoft.com/office/drawing/2014/main" id="{94F28B9D-D182-420C-8215-9B1DD4C0457D}"/>
              </a:ext>
            </a:extLst>
          </p:cNvPr>
          <p:cNvSpPr>
            <a:spLocks noGrp="1" noChangeArrowheads="1"/>
          </p:cNvSpPr>
          <p:nvPr>
            <p:ph type="sldNum" sz="quarter" idx="10"/>
          </p:nvPr>
        </p:nvSpPr>
        <p:spPr>
          <a:ln/>
        </p:spPr>
        <p:txBody>
          <a:bodyPr/>
          <a:lstStyle>
            <a:lvl1pPr>
              <a:defRPr/>
            </a:lvl1pPr>
          </a:lstStyle>
          <a:p>
            <a:pPr>
              <a:defRPr/>
            </a:pPr>
            <a:fld id="{279B9A0D-9C37-400D-B09E-276B88079E26}" type="slidenum">
              <a:rPr lang="en-GB" altLang="zh-CN"/>
              <a:pPr>
                <a:defRPr/>
              </a:pPr>
              <a:t>‹#›</a:t>
            </a:fld>
            <a:endParaRPr lang="en-GB" altLang="zh-CN" dirty="0"/>
          </a:p>
        </p:txBody>
      </p:sp>
      <p:sp>
        <p:nvSpPr>
          <p:cNvPr id="5" name="Rectangle 5">
            <a:extLst>
              <a:ext uri="{FF2B5EF4-FFF2-40B4-BE49-F238E27FC236}">
                <a16:creationId xmlns:a16="http://schemas.microsoft.com/office/drawing/2014/main" id="{5DAC617E-CD30-4375-92D4-194C836393E2}"/>
              </a:ext>
            </a:extLst>
          </p:cNvPr>
          <p:cNvSpPr>
            <a:spLocks noGrp="1" noChangeArrowheads="1"/>
          </p:cNvSpPr>
          <p:nvPr>
            <p:ph type="ftr" sz="quarter" idx="11"/>
          </p:nvPr>
        </p:nvSpPr>
        <p:spPr>
          <a:ln/>
        </p:spPr>
        <p:txBody>
          <a:bodyPr/>
          <a:lstStyle>
            <a:lvl1pPr>
              <a:defRPr/>
            </a:lvl1pPr>
          </a:lstStyle>
          <a:p>
            <a:pPr>
              <a:defRPr/>
            </a:pPr>
            <a:r>
              <a:rPr lang="en-GB" altLang="en-US"/>
              <a:t>Dr. Təhmasib Hüseynov</a:t>
            </a:r>
          </a:p>
        </p:txBody>
      </p:sp>
    </p:spTree>
    <p:extLst>
      <p:ext uri="{BB962C8B-B14F-4D97-AF65-F5344CB8AC3E}">
        <p14:creationId xmlns:p14="http://schemas.microsoft.com/office/powerpoint/2010/main" val="16799142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AF4995EA-60A1-4777-92EE-1752CA388229}"/>
              </a:ext>
            </a:extLst>
          </p:cNvPr>
          <p:cNvSpPr>
            <a:spLocks noGrp="1" noChangeArrowheads="1"/>
          </p:cNvSpPr>
          <p:nvPr>
            <p:ph type="body" idx="4294967295"/>
          </p:nvPr>
        </p:nvSpPr>
        <p:spPr bwMode="auto">
          <a:xfrm>
            <a:off x="758825" y="1438275"/>
            <a:ext cx="8497888" cy="487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7" name="Rectangle 13">
            <a:extLst>
              <a:ext uri="{FF2B5EF4-FFF2-40B4-BE49-F238E27FC236}">
                <a16:creationId xmlns:a16="http://schemas.microsoft.com/office/drawing/2014/main" id="{61D25E2D-2A88-4A99-BB90-3FD25C6EAF8E}"/>
              </a:ext>
            </a:extLst>
          </p:cNvPr>
          <p:cNvSpPr>
            <a:spLocks noChangeArrowheads="1"/>
          </p:cNvSpPr>
          <p:nvPr/>
        </p:nvSpPr>
        <p:spPr bwMode="gray">
          <a:xfrm>
            <a:off x="8537575" y="0"/>
            <a:ext cx="719138" cy="10429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eaLnBrk="1" hangingPunct="1">
              <a:buFont typeface="Arial" panose="020B0604020202020204" pitchFamily="34" charset="0"/>
              <a:buNone/>
              <a:defRPr/>
            </a:pPr>
            <a:endParaRPr lang="en-US" altLang="en-US" dirty="0"/>
          </a:p>
        </p:txBody>
      </p:sp>
      <p:sp>
        <p:nvSpPr>
          <p:cNvPr id="1028" name="Rectangle 2">
            <a:extLst>
              <a:ext uri="{FF2B5EF4-FFF2-40B4-BE49-F238E27FC236}">
                <a16:creationId xmlns:a16="http://schemas.microsoft.com/office/drawing/2014/main" id="{CB8284EF-2330-4184-A155-5426970AD528}"/>
              </a:ext>
            </a:extLst>
          </p:cNvPr>
          <p:cNvSpPr>
            <a:spLocks noGrp="1" noChangeArrowheads="1"/>
          </p:cNvSpPr>
          <p:nvPr>
            <p:ph type="title" idx="4294967295"/>
          </p:nvPr>
        </p:nvSpPr>
        <p:spPr bwMode="auto">
          <a:xfrm>
            <a:off x="755650" y="182563"/>
            <a:ext cx="73374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a:t>Click to edit Master title style</a:t>
            </a:r>
          </a:p>
        </p:txBody>
      </p:sp>
      <p:sp>
        <p:nvSpPr>
          <p:cNvPr id="1030" name="Rectangle 6">
            <a:extLst>
              <a:ext uri="{FF2B5EF4-FFF2-40B4-BE49-F238E27FC236}">
                <a16:creationId xmlns:a16="http://schemas.microsoft.com/office/drawing/2014/main" id="{349E88AA-75C4-4DF1-822D-3718EDE6FF68}"/>
              </a:ext>
            </a:extLst>
          </p:cNvPr>
          <p:cNvSpPr>
            <a:spLocks noGrp="1" noChangeArrowheads="1"/>
          </p:cNvSpPr>
          <p:nvPr>
            <p:ph type="sldNum" sz="quarter" idx="4"/>
          </p:nvPr>
        </p:nvSpPr>
        <p:spPr bwMode="gray">
          <a:xfrm>
            <a:off x="8553450" y="711200"/>
            <a:ext cx="684213" cy="196850"/>
          </a:xfrm>
          <a:prstGeom prst="rect">
            <a:avLst/>
          </a:prstGeom>
          <a:noFill/>
          <a:ln w="9525">
            <a:noFill/>
            <a:miter lim="800000"/>
          </a:ln>
          <a:effectLst/>
        </p:spPr>
        <p:txBody>
          <a:bodyPr vert="horz" wrap="square" lIns="0" tIns="0" rIns="0" bIns="0" numCol="1" anchor="t" anchorCtr="0" compatLnSpc="1">
            <a:prstTxWarp prst="textNoShape">
              <a:avLst/>
            </a:prstTxWarp>
          </a:bodyPr>
          <a:lstStyle>
            <a:lvl1pPr algn="ctr" eaLnBrk="1" hangingPunct="1">
              <a:buFont typeface="Arial" panose="020B0604020202020204" pitchFamily="34" charset="0"/>
              <a:buNone/>
              <a:defRPr sz="1600">
                <a:solidFill>
                  <a:schemeClr val="bg1"/>
                </a:solidFill>
                <a:ea typeface="SimSun" panose="02010600030101010101" pitchFamily="2" charset="-122"/>
              </a:defRPr>
            </a:lvl1pPr>
          </a:lstStyle>
          <a:p>
            <a:pPr>
              <a:defRPr/>
            </a:pPr>
            <a:fld id="{AFEE7A48-3DEF-46F4-B860-B08E52E4003B}" type="slidenum">
              <a:rPr lang="en-GB" altLang="zh-CN"/>
              <a:pPr>
                <a:defRPr/>
              </a:pPr>
              <a:t>‹#›</a:t>
            </a:fld>
            <a:endParaRPr lang="en-GB" altLang="zh-CN" dirty="0"/>
          </a:p>
        </p:txBody>
      </p:sp>
      <p:sp>
        <p:nvSpPr>
          <p:cNvPr id="2" name="Line 12">
            <a:extLst>
              <a:ext uri="{FF2B5EF4-FFF2-40B4-BE49-F238E27FC236}">
                <a16:creationId xmlns:a16="http://schemas.microsoft.com/office/drawing/2014/main" id="{85D3A2D7-FCCD-4B27-814C-0FEE2F63D3A4}"/>
              </a:ext>
            </a:extLst>
          </p:cNvPr>
          <p:cNvSpPr>
            <a:spLocks noChangeShapeType="1"/>
          </p:cNvSpPr>
          <p:nvPr userDrawn="1"/>
        </p:nvSpPr>
        <p:spPr bwMode="auto">
          <a:xfrm>
            <a:off x="358775" y="1042988"/>
            <a:ext cx="9180513" cy="0"/>
          </a:xfrm>
          <a:prstGeom prst="line">
            <a:avLst/>
          </a:prstGeom>
          <a:noFill/>
          <a:ln w="15240">
            <a:solidFill>
              <a:srgbClr val="AFAFB0"/>
            </a:solidFill>
            <a:round/>
            <a:headEnd/>
            <a:tailEnd/>
          </a:ln>
          <a:extLst>
            <a:ext uri="{909E8E84-426E-40DD-AFC4-6F175D3DCCD1}">
              <a14:hiddenFill xmlns:a14="http://schemas.microsoft.com/office/drawing/2010/main">
                <a:noFill/>
              </a14:hiddenFill>
            </a:ext>
          </a:extLst>
        </p:spPr>
        <p:txBody>
          <a:bodyPr/>
          <a:lstStyle/>
          <a:p>
            <a:endParaRPr lang="az-Latn-AZ"/>
          </a:p>
        </p:txBody>
      </p:sp>
      <p:sp>
        <p:nvSpPr>
          <p:cNvPr id="12" name="Rectangle 5">
            <a:extLst>
              <a:ext uri="{FF2B5EF4-FFF2-40B4-BE49-F238E27FC236}">
                <a16:creationId xmlns:a16="http://schemas.microsoft.com/office/drawing/2014/main" id="{BD78D273-2542-433A-8318-E539501E49DF}"/>
              </a:ext>
            </a:extLst>
          </p:cNvPr>
          <p:cNvSpPr>
            <a:spLocks noGrp="1" noChangeArrowheads="1"/>
          </p:cNvSpPr>
          <p:nvPr>
            <p:ph type="ftr" sz="quarter" idx="3"/>
          </p:nvPr>
        </p:nvSpPr>
        <p:spPr bwMode="gray">
          <a:xfrm>
            <a:off x="1784350" y="6381750"/>
            <a:ext cx="6118225" cy="190500"/>
          </a:xfrm>
          <a:prstGeom prst="rect">
            <a:avLst/>
          </a:prstGeom>
          <a:ln>
            <a:miter lim="800000"/>
          </a:ln>
        </p:spPr>
        <p:txBody>
          <a:bodyPr vert="horz" wrap="square" lIns="0" tIns="0" rIns="0" bIns="0" numCol="1" anchor="t" anchorCtr="0" compatLnSpc="1"/>
          <a:lstStyle>
            <a:lvl1pPr algn="ctr" eaLnBrk="1" hangingPunct="1">
              <a:buFontTx/>
              <a:buNone/>
              <a:defRPr sz="1000" dirty="0"/>
            </a:lvl1pPr>
          </a:lstStyle>
          <a:p>
            <a:pPr>
              <a:defRPr/>
            </a:pPr>
            <a:r>
              <a:rPr lang="en-GB" altLang="en-US"/>
              <a:t>Dr. Təhmasib Hüseynov</a:t>
            </a:r>
          </a:p>
        </p:txBody>
      </p:sp>
    </p:spTree>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Lst>
  <p:transition>
    <p:fade/>
  </p:transition>
  <p:hf sldNum="0" hdr="0" dt="0"/>
  <p:txStyles>
    <p:titleStyle>
      <a:lvl1pPr algn="l" rtl="0" eaLnBrk="0" fontAlgn="base" hangingPunct="0">
        <a:lnSpc>
          <a:spcPct val="90000"/>
        </a:lnSpc>
        <a:spcBef>
          <a:spcPct val="0"/>
        </a:spcBef>
        <a:spcAft>
          <a:spcPct val="0"/>
        </a:spcAft>
        <a:defRPr sz="3200" b="1">
          <a:solidFill>
            <a:schemeClr val="tx1"/>
          </a:solidFill>
          <a:latin typeface="+mj-lt"/>
          <a:ea typeface="+mj-ea"/>
          <a:cs typeface="+mj-cs"/>
        </a:defRPr>
      </a:lvl1pPr>
      <a:lvl2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5pPr>
      <a:lvl6pPr marL="457200" algn="l" rtl="0" fontAlgn="base">
        <a:lnSpc>
          <a:spcPct val="90000"/>
        </a:lnSpc>
        <a:spcBef>
          <a:spcPct val="0"/>
        </a:spcBef>
        <a:spcAft>
          <a:spcPct val="0"/>
        </a:spcAft>
        <a:defRPr sz="3200" b="1">
          <a:solidFill>
            <a:schemeClr val="tx1"/>
          </a:solidFill>
          <a:latin typeface="Arial" panose="020B0604020202020204" pitchFamily="34" charset="0"/>
        </a:defRPr>
      </a:lvl6pPr>
      <a:lvl7pPr marL="914400" algn="l" rtl="0" fontAlgn="base">
        <a:lnSpc>
          <a:spcPct val="90000"/>
        </a:lnSpc>
        <a:spcBef>
          <a:spcPct val="0"/>
        </a:spcBef>
        <a:spcAft>
          <a:spcPct val="0"/>
        </a:spcAft>
        <a:defRPr sz="3200" b="1">
          <a:solidFill>
            <a:schemeClr val="tx1"/>
          </a:solidFill>
          <a:latin typeface="Arial" panose="020B0604020202020204" pitchFamily="34" charset="0"/>
        </a:defRPr>
      </a:lvl7pPr>
      <a:lvl8pPr marL="1371600" algn="l" rtl="0" fontAlgn="base">
        <a:lnSpc>
          <a:spcPct val="90000"/>
        </a:lnSpc>
        <a:spcBef>
          <a:spcPct val="0"/>
        </a:spcBef>
        <a:spcAft>
          <a:spcPct val="0"/>
        </a:spcAft>
        <a:defRPr sz="3200" b="1">
          <a:solidFill>
            <a:schemeClr val="tx1"/>
          </a:solidFill>
          <a:latin typeface="Arial" panose="020B0604020202020204" pitchFamily="34" charset="0"/>
        </a:defRPr>
      </a:lvl8pPr>
      <a:lvl9pPr marL="1828800" algn="l" rtl="0" fontAlgn="base">
        <a:lnSpc>
          <a:spcPct val="90000"/>
        </a:lnSpc>
        <a:spcBef>
          <a:spcPct val="0"/>
        </a:spcBef>
        <a:spcAft>
          <a:spcPct val="0"/>
        </a:spcAft>
        <a:defRPr sz="3200" b="1">
          <a:solidFill>
            <a:schemeClr val="tx1"/>
          </a:solidFill>
          <a:latin typeface="Arial" panose="020B0604020202020204" pitchFamily="34" charset="0"/>
        </a:defRPr>
      </a:lvl9pPr>
    </p:titleStyle>
    <p:bodyStyle>
      <a:lvl1pPr marL="266700" indent="-266700" algn="l" rtl="0" eaLnBrk="0" fontAlgn="base" hangingPunct="0">
        <a:lnSpc>
          <a:spcPct val="115000"/>
        </a:lnSpc>
        <a:spcBef>
          <a:spcPct val="30000"/>
        </a:spcBef>
        <a:spcAft>
          <a:spcPct val="0"/>
        </a:spcAft>
        <a:buClr>
          <a:schemeClr val="bg2"/>
        </a:buClr>
        <a:buChar char="•"/>
        <a:defRPr sz="2600">
          <a:solidFill>
            <a:schemeClr val="tx1"/>
          </a:solidFill>
          <a:latin typeface="+mn-lt"/>
          <a:ea typeface="+mn-ea"/>
          <a:cs typeface="+mn-cs"/>
        </a:defRPr>
      </a:lvl1pPr>
      <a:lvl2pPr marL="809625" indent="-266700" algn="l" rtl="0" eaLnBrk="0" fontAlgn="base" hangingPunct="0">
        <a:lnSpc>
          <a:spcPct val="110000"/>
        </a:lnSpc>
        <a:spcBef>
          <a:spcPct val="0"/>
        </a:spcBef>
        <a:spcAft>
          <a:spcPct val="0"/>
        </a:spcAft>
        <a:buClr>
          <a:schemeClr val="tx1"/>
        </a:buClr>
        <a:buFont typeface="Arial" panose="020B0604020202020204" pitchFamily="34" charset="0"/>
        <a:buChar char="–"/>
        <a:defRPr sz="2400">
          <a:solidFill>
            <a:schemeClr val="tx1"/>
          </a:solidFill>
          <a:latin typeface="+mn-lt"/>
        </a:defRPr>
      </a:lvl2pPr>
      <a:lvl3pPr marL="1343025" indent="-266700" algn="l" rtl="0" eaLnBrk="0" fontAlgn="base" hangingPunct="0">
        <a:lnSpc>
          <a:spcPct val="110000"/>
        </a:lnSpc>
        <a:spcBef>
          <a:spcPct val="0"/>
        </a:spcBef>
        <a:spcAft>
          <a:spcPct val="0"/>
        </a:spcAft>
        <a:buClr>
          <a:schemeClr val="tx1"/>
        </a:buClr>
        <a:buFont typeface="Arial" panose="020B0604020202020204" pitchFamily="34" charset="0"/>
        <a:buChar char="–"/>
        <a:defRPr sz="2400">
          <a:solidFill>
            <a:schemeClr val="tx1"/>
          </a:solidFill>
          <a:latin typeface="+mn-lt"/>
        </a:defRPr>
      </a:lvl3pPr>
      <a:lvl4pPr marL="18859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4pPr>
      <a:lvl5pPr marL="24193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5pPr>
      <a:lvl6pPr marL="2876550" indent="-266700" algn="l" rtl="0" fontAlgn="base">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6pPr>
      <a:lvl7pPr marL="3333750" indent="-266700" algn="l" rtl="0" fontAlgn="base">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7pPr>
      <a:lvl8pPr marL="3790950" indent="-266700" algn="l" rtl="0" fontAlgn="base">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8pPr>
      <a:lvl9pPr marL="4248150" indent="-266700" algn="l" rtl="0" fontAlgn="base">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Text Box 20">
            <a:extLst>
              <a:ext uri="{FF2B5EF4-FFF2-40B4-BE49-F238E27FC236}">
                <a16:creationId xmlns:a16="http://schemas.microsoft.com/office/drawing/2014/main" id="{18035CCB-CD7E-4825-A33C-B129A006F6D2}"/>
              </a:ext>
            </a:extLst>
          </p:cNvPr>
          <p:cNvSpPr txBox="1">
            <a:spLocks noChangeArrowheads="1"/>
          </p:cNvSpPr>
          <p:nvPr/>
        </p:nvSpPr>
        <p:spPr bwMode="gray">
          <a:xfrm>
            <a:off x="738188" y="952500"/>
            <a:ext cx="6426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GB" altLang="en-US" sz="1600" dirty="0">
                <a:solidFill>
                  <a:schemeClr val="bg1"/>
                </a:solidFill>
              </a:rPr>
              <a:t>International Financial Reporting Standards</a:t>
            </a:r>
          </a:p>
        </p:txBody>
      </p:sp>
      <p:sp>
        <p:nvSpPr>
          <p:cNvPr id="2051" name="Rectangle 2">
            <a:extLst>
              <a:ext uri="{FF2B5EF4-FFF2-40B4-BE49-F238E27FC236}">
                <a16:creationId xmlns:a16="http://schemas.microsoft.com/office/drawing/2014/main" id="{EF42022C-57FB-4526-AFE7-5231479C82B8}"/>
              </a:ext>
            </a:extLst>
          </p:cNvPr>
          <p:cNvSpPr>
            <a:spLocks noGrp="1" noChangeArrowheads="1"/>
          </p:cNvSpPr>
          <p:nvPr>
            <p:ph type="title" idx="4294967295"/>
          </p:nvPr>
        </p:nvSpPr>
        <p:spPr bwMode="auto">
          <a:xfrm>
            <a:off x="755650" y="182563"/>
            <a:ext cx="73374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a:t>Click to edit Master title style</a:t>
            </a:r>
          </a:p>
        </p:txBody>
      </p:sp>
      <p:sp>
        <p:nvSpPr>
          <p:cNvPr id="13" name="Rectangle 4">
            <a:extLst>
              <a:ext uri="{FF2B5EF4-FFF2-40B4-BE49-F238E27FC236}">
                <a16:creationId xmlns:a16="http://schemas.microsoft.com/office/drawing/2014/main" id="{0F844C40-C254-4DF3-93A9-C01BF1040A52}"/>
              </a:ext>
            </a:extLst>
          </p:cNvPr>
          <p:cNvSpPr>
            <a:spLocks noGrp="1" noChangeArrowheads="1"/>
          </p:cNvSpPr>
          <p:nvPr>
            <p:ph type="dt" sz="half" idx="2"/>
          </p:nvPr>
        </p:nvSpPr>
        <p:spPr bwMode="gray">
          <a:xfrm>
            <a:off x="760413" y="371475"/>
            <a:ext cx="1289050" cy="279400"/>
          </a:xfrm>
          <a:prstGeom prst="rect">
            <a:avLst/>
          </a:prstGeom>
          <a:noFill/>
          <a:ln>
            <a:miter lim="800000"/>
          </a:ln>
        </p:spPr>
        <p:txBody>
          <a:bodyPr vert="horz" wrap="square" lIns="0" tIns="0" rIns="0" bIns="0" numCol="1" anchor="t" anchorCtr="0" compatLnSpc="1">
            <a:prstTxWarp prst="textNoShape">
              <a:avLst/>
            </a:prstTxWarp>
          </a:bodyPr>
          <a:lstStyle>
            <a:lvl1pPr eaLnBrk="1" hangingPunct="1">
              <a:buFont typeface="Arial" panose="020B0604020202020204" pitchFamily="34" charset="0"/>
              <a:buNone/>
              <a:defRPr sz="1200">
                <a:solidFill>
                  <a:srgbClr val="5F6062"/>
                </a:solidFill>
              </a:defRPr>
            </a:lvl1pPr>
          </a:lstStyle>
          <a:p>
            <a:pPr>
              <a:defRPr/>
            </a:pPr>
            <a:fld id="{7D83E517-9998-4150-94FB-C8FEC0743514}" type="datetime1">
              <a:rPr lang="en-US" altLang="en-GB" smtClean="0"/>
              <a:t>10/16/2024</a:t>
            </a:fld>
            <a:r>
              <a:rPr lang="en-US" altLang="en-GB"/>
              <a:t>1 </a:t>
            </a:r>
            <a:r>
              <a:rPr lang="en-US" altLang="en-GB" dirty="0"/>
              <a:t>August 2008</a:t>
            </a:r>
            <a:endParaRPr lang="en-GB" altLang="zh-CN" dirty="0">
              <a:ea typeface="SimSun" panose="02010600030101010101" pitchFamily="2" charset="-122"/>
            </a:endParaRPr>
          </a:p>
        </p:txBody>
      </p:sp>
      <p:sp>
        <p:nvSpPr>
          <p:cNvPr id="2054" name="Text Box 13">
            <a:extLst>
              <a:ext uri="{FF2B5EF4-FFF2-40B4-BE49-F238E27FC236}">
                <a16:creationId xmlns:a16="http://schemas.microsoft.com/office/drawing/2014/main" id="{56DB7552-4B82-42D0-85FD-DF49ECF2078A}"/>
              </a:ext>
            </a:extLst>
          </p:cNvPr>
          <p:cNvSpPr txBox="1">
            <a:spLocks noChangeArrowheads="1"/>
          </p:cNvSpPr>
          <p:nvPr/>
        </p:nvSpPr>
        <p:spPr bwMode="gray">
          <a:xfrm>
            <a:off x="738188" y="952500"/>
            <a:ext cx="6426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GB" altLang="en-US" sz="1600" dirty="0">
                <a:solidFill>
                  <a:schemeClr val="bg1"/>
                </a:solidFill>
              </a:rPr>
              <a:t>International Financial Reporting Standards</a:t>
            </a:r>
          </a:p>
        </p:txBody>
      </p:sp>
      <p:sp>
        <p:nvSpPr>
          <p:cNvPr id="12" name="Rectangle 5">
            <a:extLst>
              <a:ext uri="{FF2B5EF4-FFF2-40B4-BE49-F238E27FC236}">
                <a16:creationId xmlns:a16="http://schemas.microsoft.com/office/drawing/2014/main" id="{EBC34BDA-A49A-4197-B4D4-9BCBF9490731}"/>
              </a:ext>
            </a:extLst>
          </p:cNvPr>
          <p:cNvSpPr>
            <a:spLocks noGrp="1" noChangeArrowheads="1"/>
          </p:cNvSpPr>
          <p:nvPr>
            <p:ph type="ftr" sz="quarter" idx="3"/>
          </p:nvPr>
        </p:nvSpPr>
        <p:spPr bwMode="gray">
          <a:xfrm>
            <a:off x="1784350" y="6381750"/>
            <a:ext cx="6118225" cy="190500"/>
          </a:xfrm>
          <a:prstGeom prst="rect">
            <a:avLst/>
          </a:prstGeom>
          <a:ln>
            <a:miter lim="800000"/>
          </a:ln>
        </p:spPr>
        <p:txBody>
          <a:bodyPr vert="horz" wrap="square" lIns="0" tIns="0" rIns="0" bIns="0" numCol="1" anchor="t" anchorCtr="0" compatLnSpc="1"/>
          <a:lstStyle>
            <a:lvl1pPr algn="ctr" eaLnBrk="1" hangingPunct="1">
              <a:buFontTx/>
              <a:buNone/>
              <a:defRPr sz="1000" dirty="0"/>
            </a:lvl1pPr>
          </a:lstStyle>
          <a:p>
            <a:pPr>
              <a:defRPr/>
            </a:pPr>
            <a:r>
              <a:rPr lang="en-GB" altLang="en-US"/>
              <a:t>Dr. Təhmasib Hüseynov</a:t>
            </a:r>
          </a:p>
        </p:txBody>
      </p:sp>
    </p:spTree>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transition>
    <p:fade/>
  </p:transition>
  <p:hf sldNum="0" hdr="0" dt="0"/>
  <p:txStyles>
    <p:titleStyle>
      <a:lvl1pPr algn="l" rtl="0" eaLnBrk="0" fontAlgn="base" hangingPunct="0">
        <a:lnSpc>
          <a:spcPct val="90000"/>
        </a:lnSpc>
        <a:spcBef>
          <a:spcPct val="0"/>
        </a:spcBef>
        <a:spcAft>
          <a:spcPct val="0"/>
        </a:spcAft>
        <a:defRPr sz="3200" b="1">
          <a:solidFill>
            <a:schemeClr val="tx1"/>
          </a:solidFill>
          <a:latin typeface="+mj-lt"/>
          <a:ea typeface="+mj-ea"/>
          <a:cs typeface="+mj-cs"/>
        </a:defRPr>
      </a:lvl1pPr>
      <a:lvl2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5pPr>
      <a:lvl6pPr marL="4572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6pPr>
      <a:lvl7pPr marL="9144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7pPr>
      <a:lvl8pPr marL="13716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8pPr>
      <a:lvl9pPr marL="18288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9pPr>
    </p:titleStyle>
    <p:bodyStyle>
      <a:lvl1pPr marL="266700" indent="-266700" algn="l" rtl="0" eaLnBrk="0" fontAlgn="base" hangingPunct="0">
        <a:lnSpc>
          <a:spcPct val="115000"/>
        </a:lnSpc>
        <a:spcBef>
          <a:spcPct val="30000"/>
        </a:spcBef>
        <a:spcAft>
          <a:spcPct val="0"/>
        </a:spcAft>
        <a:buClr>
          <a:schemeClr val="bg2"/>
        </a:buClr>
        <a:buChar char="•"/>
        <a:defRPr sz="2600">
          <a:solidFill>
            <a:schemeClr val="tx1"/>
          </a:solidFill>
          <a:latin typeface="+mn-lt"/>
          <a:ea typeface="+mn-ea"/>
          <a:cs typeface="+mn-cs"/>
        </a:defRPr>
      </a:lvl1pPr>
      <a:lvl2pPr marL="809625" indent="-266700" algn="l" rtl="0" eaLnBrk="0" fontAlgn="base" hangingPunct="0">
        <a:lnSpc>
          <a:spcPct val="110000"/>
        </a:lnSpc>
        <a:spcBef>
          <a:spcPct val="0"/>
        </a:spcBef>
        <a:spcAft>
          <a:spcPct val="0"/>
        </a:spcAft>
        <a:buClr>
          <a:schemeClr val="tx1"/>
        </a:buClr>
        <a:buFont typeface="Arial" panose="020B0604020202020204" pitchFamily="34" charset="0"/>
        <a:buChar char="–"/>
        <a:defRPr sz="2400">
          <a:solidFill>
            <a:schemeClr val="tx1"/>
          </a:solidFill>
          <a:latin typeface="+mn-lt"/>
        </a:defRPr>
      </a:lvl2pPr>
      <a:lvl3pPr marL="1343025" indent="-266700" algn="l" rtl="0" eaLnBrk="0" fontAlgn="base" hangingPunct="0">
        <a:lnSpc>
          <a:spcPct val="110000"/>
        </a:lnSpc>
        <a:spcBef>
          <a:spcPct val="0"/>
        </a:spcBef>
        <a:spcAft>
          <a:spcPct val="0"/>
        </a:spcAft>
        <a:buClr>
          <a:schemeClr val="tx1"/>
        </a:buClr>
        <a:buFont typeface="Arial" panose="020B0604020202020204" pitchFamily="34" charset="0"/>
        <a:buChar char="–"/>
        <a:defRPr sz="2400">
          <a:solidFill>
            <a:schemeClr val="tx1"/>
          </a:solidFill>
          <a:latin typeface="+mn-lt"/>
        </a:defRPr>
      </a:lvl3pPr>
      <a:lvl4pPr marL="18859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4pPr>
      <a:lvl5pPr marL="24193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5pPr>
      <a:lvl6pPr marL="28765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6pPr>
      <a:lvl7pPr marL="33337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7pPr>
      <a:lvl8pPr marL="37909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8pPr>
      <a:lvl9pPr marL="4248150" indent="-266700" algn="l" rtl="0" eaLnBrk="0" fontAlgn="base" hangingPunct="0">
        <a:lnSpc>
          <a:spcPct val="110000"/>
        </a:lnSpc>
        <a:spcBef>
          <a:spcPct val="0"/>
        </a:spcBef>
        <a:spcAft>
          <a:spcPct val="0"/>
        </a:spcAft>
        <a:buClr>
          <a:schemeClr val="tx1"/>
        </a:buClr>
        <a:buFont typeface="Arial" panose="020B0604020202020204" pitchFamily="34" charset="0"/>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8.wmf"/><Relationship Id="rId2" Type="http://schemas.openxmlformats.org/officeDocument/2006/relationships/slideLayout" Target="../slideLayouts/slideLayout11.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0.wmf"/><Relationship Id="rId2" Type="http://schemas.openxmlformats.org/officeDocument/2006/relationships/slideLayout" Target="../slideLayouts/slideLayout11.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18.wmf"/><Relationship Id="rId18" Type="http://schemas.openxmlformats.org/officeDocument/2006/relationships/oleObject" Target="../embeddings/oleObject16.bin"/><Relationship Id="rId3" Type="http://schemas.openxmlformats.org/officeDocument/2006/relationships/notesSlide" Target="../notesSlides/notesSlide14.xml"/><Relationship Id="rId21" Type="http://schemas.openxmlformats.org/officeDocument/2006/relationships/oleObject" Target="../embeddings/oleObject18.bin"/><Relationship Id="rId7" Type="http://schemas.openxmlformats.org/officeDocument/2006/relationships/image" Target="../media/image15.wmf"/><Relationship Id="rId12" Type="http://schemas.openxmlformats.org/officeDocument/2006/relationships/oleObject" Target="../embeddings/oleObject13.bin"/><Relationship Id="rId17" Type="http://schemas.openxmlformats.org/officeDocument/2006/relationships/image" Target="../media/image20.wmf"/><Relationship Id="rId2" Type="http://schemas.openxmlformats.org/officeDocument/2006/relationships/slideLayout" Target="../slideLayouts/slideLayout11.xml"/><Relationship Id="rId16" Type="http://schemas.openxmlformats.org/officeDocument/2006/relationships/oleObject" Target="../embeddings/oleObject15.bin"/><Relationship Id="rId20" Type="http://schemas.openxmlformats.org/officeDocument/2006/relationships/oleObject" Target="../embeddings/oleObject17.bin"/><Relationship Id="rId1" Type="http://schemas.openxmlformats.org/officeDocument/2006/relationships/vmlDrawing" Target="../drawings/vmlDrawing6.vml"/><Relationship Id="rId6" Type="http://schemas.openxmlformats.org/officeDocument/2006/relationships/oleObject" Target="../embeddings/oleObject10.bin"/><Relationship Id="rId11" Type="http://schemas.openxmlformats.org/officeDocument/2006/relationships/image" Target="../media/image17.wmf"/><Relationship Id="rId5" Type="http://schemas.openxmlformats.org/officeDocument/2006/relationships/image" Target="../media/image14.wmf"/><Relationship Id="rId15" Type="http://schemas.openxmlformats.org/officeDocument/2006/relationships/image" Target="../media/image19.wmf"/><Relationship Id="rId10" Type="http://schemas.openxmlformats.org/officeDocument/2006/relationships/oleObject" Target="../embeddings/oleObject12.bin"/><Relationship Id="rId19" Type="http://schemas.openxmlformats.org/officeDocument/2006/relationships/image" Target="../media/image21.wmf"/><Relationship Id="rId4" Type="http://schemas.openxmlformats.org/officeDocument/2006/relationships/oleObject" Target="../embeddings/oleObject9.bin"/><Relationship Id="rId9" Type="http://schemas.openxmlformats.org/officeDocument/2006/relationships/image" Target="../media/image16.wmf"/><Relationship Id="rId14" Type="http://schemas.openxmlformats.org/officeDocument/2006/relationships/oleObject" Target="../embeddings/oleObject14.bin"/><Relationship Id="rId22"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3.wmf"/><Relationship Id="rId2" Type="http://schemas.openxmlformats.org/officeDocument/2006/relationships/slideLayout" Target="../slideLayouts/slideLayout11.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1.xml"/><Relationship Id="rId1" Type="http://schemas.openxmlformats.org/officeDocument/2006/relationships/vmlDrawing" Target="../drawings/vmlDrawing8.vml"/><Relationship Id="rId5" Type="http://schemas.openxmlformats.org/officeDocument/2006/relationships/image" Target="../media/image27.wmf"/><Relationship Id="rId4"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1.xml"/><Relationship Id="rId1" Type="http://schemas.openxmlformats.org/officeDocument/2006/relationships/vmlDrawing" Target="../drawings/vmlDrawing9.vml"/><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1.xml"/><Relationship Id="rId1" Type="http://schemas.openxmlformats.org/officeDocument/2006/relationships/vmlDrawing" Target="../drawings/vmlDrawing10.vml"/><Relationship Id="rId5" Type="http://schemas.openxmlformats.org/officeDocument/2006/relationships/image" Target="../media/image29.wmf"/><Relationship Id="rId4" Type="http://schemas.openxmlformats.org/officeDocument/2006/relationships/oleObject" Target="../embeddings/oleObject24.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20.xml"/><Relationship Id="rId7" Type="http://schemas.openxmlformats.org/officeDocument/2006/relationships/image" Target="../media/image31.wmf"/><Relationship Id="rId2" Type="http://schemas.openxmlformats.org/officeDocument/2006/relationships/slideLayout" Target="../slideLayouts/slideLayout11.xml"/><Relationship Id="rId1" Type="http://schemas.openxmlformats.org/officeDocument/2006/relationships/vmlDrawing" Target="../drawings/vmlDrawing11.vml"/><Relationship Id="rId6" Type="http://schemas.openxmlformats.org/officeDocument/2006/relationships/oleObject" Target="../embeddings/oleObject26.bin"/><Relationship Id="rId5" Type="http://schemas.openxmlformats.org/officeDocument/2006/relationships/image" Target="../media/image30.wmf"/><Relationship Id="rId4" Type="http://schemas.openxmlformats.org/officeDocument/2006/relationships/oleObject" Target="../embeddings/oleObject25.bin"/><Relationship Id="rId9" Type="http://schemas.openxmlformats.org/officeDocument/2006/relationships/image" Target="../media/image32.wmf"/></Relationships>
</file>

<file path=ppt/slides/_rels/slide2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6.xml"/><Relationship Id="rId1" Type="http://schemas.openxmlformats.org/officeDocument/2006/relationships/vmlDrawing" Target="../drawings/vmlDrawing12.vml"/><Relationship Id="rId6" Type="http://schemas.openxmlformats.org/officeDocument/2006/relationships/image" Target="../media/image36.wmf"/><Relationship Id="rId5" Type="http://schemas.openxmlformats.org/officeDocument/2006/relationships/oleObject" Target="../embeddings/oleObject29.bin"/><Relationship Id="rId4" Type="http://schemas.openxmlformats.org/officeDocument/2006/relationships/image" Target="../media/image35.wmf"/></Relationships>
</file>

<file path=ppt/slides/_rels/slide31.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1.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11.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pPr algn="ctr"/>
            <a:r>
              <a:rPr lang="az-Latn-AZ" sz="2400" dirty="0">
                <a:solidFill>
                  <a:srgbClr val="1D3766"/>
                </a:solidFill>
                <a:latin typeface="Times New Roman" panose="02020603050405020304" pitchFamily="18" charset="0"/>
                <a:cs typeface="Times New Roman" panose="02020603050405020304" pitchFamily="18" charset="0"/>
              </a:rPr>
              <a:t>Zaman dəyəri nədir</a:t>
            </a:r>
            <a:r>
              <a:rPr lang="en-US" sz="2400" dirty="0">
                <a:solidFill>
                  <a:srgbClr val="1D3766"/>
                </a:solidFill>
                <a:latin typeface="Times New Roman" panose="02020603050405020304" pitchFamily="18" charset="0"/>
                <a:cs typeface="Times New Roman" panose="02020603050405020304" pitchFamily="18" charset="0"/>
              </a:rPr>
              <a:t>?</a:t>
            </a:r>
          </a:p>
        </p:txBody>
      </p:sp>
      <p:graphicFrame>
        <p:nvGraphicFramePr>
          <p:cNvPr id="2" name="Content Placeholder 1">
            <a:extLst>
              <a:ext uri="{FF2B5EF4-FFF2-40B4-BE49-F238E27FC236}">
                <a16:creationId xmlns:a16="http://schemas.microsoft.com/office/drawing/2014/main" id="{DE4DC807-8C17-4D53-808F-AC1093F0149D}"/>
              </a:ext>
            </a:extLst>
          </p:cNvPr>
          <p:cNvGraphicFramePr>
            <a:graphicFrameLocks noGrp="1"/>
          </p:cNvGraphicFramePr>
          <p:nvPr>
            <p:ph idx="1"/>
            <p:extLst>
              <p:ext uri="{D42A27DB-BD31-4B8C-83A1-F6EECF244321}">
                <p14:modId xmlns:p14="http://schemas.microsoft.com/office/powerpoint/2010/main" val="157331098"/>
              </p:ext>
            </p:extLst>
          </p:nvPr>
        </p:nvGraphicFramePr>
        <p:xfrm>
          <a:off x="13063" y="974725"/>
          <a:ext cx="9906000" cy="5597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Заголовок 1"/>
          <p:cNvSpPr txBox="1">
            <a:spLocks/>
          </p:cNvSpPr>
          <p:nvPr/>
        </p:nvSpPr>
        <p:spPr bwMode="auto">
          <a:xfrm>
            <a:off x="42286" y="-954755"/>
            <a:ext cx="9503868"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rtl="0" eaLnBrk="0" fontAlgn="base" hangingPunct="0">
              <a:lnSpc>
                <a:spcPct val="90000"/>
              </a:lnSpc>
              <a:spcBef>
                <a:spcPct val="0"/>
              </a:spcBef>
              <a:spcAft>
                <a:spcPct val="0"/>
              </a:spcAft>
              <a:defRPr sz="3200" b="1">
                <a:solidFill>
                  <a:schemeClr val="tx1"/>
                </a:solidFill>
                <a:latin typeface="+mj-lt"/>
                <a:ea typeface="+mj-ea"/>
                <a:cs typeface="+mj-cs"/>
              </a:defRPr>
            </a:lvl1pPr>
            <a:lvl2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3200" b="1">
                <a:solidFill>
                  <a:schemeClr val="tx1"/>
                </a:solidFill>
                <a:latin typeface="Arial" panose="020B0604020202020204" pitchFamily="34" charset="0"/>
              </a:defRPr>
            </a:lvl5pPr>
            <a:lvl6pPr marL="4572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6pPr>
            <a:lvl7pPr marL="9144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7pPr>
            <a:lvl8pPr marL="13716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8pPr>
            <a:lvl9pPr marL="1828800" algn="l" rtl="0" eaLnBrk="0" fontAlgn="base" hangingPunct="0">
              <a:lnSpc>
                <a:spcPct val="90000"/>
              </a:lnSpc>
              <a:spcBef>
                <a:spcPct val="0"/>
              </a:spcBef>
              <a:spcAft>
                <a:spcPct val="0"/>
              </a:spcAft>
              <a:defRPr sz="3200" b="1">
                <a:solidFill>
                  <a:schemeClr val="tx1"/>
                </a:solidFill>
                <a:latin typeface="Arial" panose="020B0604020202020204" pitchFamily="34" charset="0"/>
              </a:defRPr>
            </a:lvl9pPr>
          </a:lstStyle>
          <a:p>
            <a:pPr algn="ctr"/>
            <a:r>
              <a:rPr lang="az-Latn-AZ" ker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Gələcək pul axınlarının dəyərləndirilməsi</a:t>
            </a:r>
            <a:endParaRPr lang="ru-RU" kern="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3358321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20676" y="182563"/>
            <a:ext cx="8232274" cy="792162"/>
          </a:xfrm>
          <a:noFill/>
          <a:ln/>
        </p:spPr>
        <p:txBody>
          <a:bodyPr/>
          <a:lstStyle/>
          <a:p>
            <a:pPr algn="ctr"/>
            <a:r>
              <a:rPr lang="az-Latn-AZ" sz="4400" dirty="0">
                <a:solidFill>
                  <a:srgbClr val="FF0000"/>
                </a:solidFill>
                <a:latin typeface="Times New Roman" panose="02020603050405020304" pitchFamily="18" charset="0"/>
                <a:cs typeface="Times New Roman" panose="02020603050405020304" pitchFamily="18" charset="0"/>
              </a:rPr>
              <a:t>Cari dəyərin hesablanması</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28675" name="Rectangle 3"/>
          <p:cNvSpPr>
            <a:spLocks noGrp="1" noChangeArrowheads="1"/>
          </p:cNvSpPr>
          <p:nvPr>
            <p:ph idx="1"/>
          </p:nvPr>
        </p:nvSpPr>
        <p:spPr>
          <a:xfrm>
            <a:off x="129067" y="1371600"/>
            <a:ext cx="9647866" cy="4953000"/>
          </a:xfrm>
          <a:noFill/>
          <a:ln/>
        </p:spPr>
        <p:txBody>
          <a:bodyPr>
            <a:normAutofit/>
          </a:bodyPr>
          <a:lstStyle/>
          <a:p>
            <a:pPr marL="0" indent="0" algn="ctr">
              <a:buNone/>
            </a:pPr>
            <a:r>
              <a:rPr lang="az-Latn-AZ" dirty="0"/>
              <a:t>Gələcək dəyər düstürundan istifadə edərək cari dəyəri tapmaq mümkündür.</a:t>
            </a:r>
          </a:p>
          <a:p>
            <a:pPr marL="0" indent="0" algn="ctr">
              <a:buNone/>
            </a:pPr>
            <a:r>
              <a:rPr lang="az-Latn-AZ" b="1" dirty="0">
                <a:solidFill>
                  <a:srgbClr val="FF0000"/>
                </a:solidFill>
              </a:rPr>
              <a:t>Gələcək dəyər:</a:t>
            </a:r>
          </a:p>
          <a:p>
            <a:endParaRPr lang="az-Latn-AZ" dirty="0"/>
          </a:p>
          <a:p>
            <a:endParaRPr lang="az-Latn-AZ" dirty="0"/>
          </a:p>
          <a:p>
            <a:pPr marL="0" indent="0" algn="ctr">
              <a:buNone/>
            </a:pPr>
            <a:r>
              <a:rPr lang="az-Latn-AZ" sz="3200" b="1" dirty="0">
                <a:solidFill>
                  <a:srgbClr val="FF0000"/>
                </a:solidFill>
                <a:latin typeface="Times New Roman" panose="02020603050405020304" pitchFamily="18" charset="0"/>
                <a:cs typeface="Times New Roman" panose="02020603050405020304" pitchFamily="18" charset="0"/>
              </a:rPr>
              <a:t>Cari dəyər:</a:t>
            </a:r>
            <a:endParaRPr lang="en-US" sz="32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val="3414569718"/>
              </p:ext>
            </p:extLst>
          </p:nvPr>
        </p:nvGraphicFramePr>
        <p:xfrm>
          <a:off x="1569047" y="2820987"/>
          <a:ext cx="5984875" cy="1216025"/>
        </p:xfrm>
        <a:graphic>
          <a:graphicData uri="http://schemas.openxmlformats.org/presentationml/2006/ole">
            <mc:AlternateContent xmlns:mc="http://schemas.openxmlformats.org/markup-compatibility/2006">
              <mc:Choice xmlns:v="urn:schemas-microsoft-com:vml" Requires="v">
                <p:oleObj spid="_x0000_s203870" name="Equation" r:id="rId4" imgW="1117440" imgH="253800" progId="Equation.3">
                  <p:embed/>
                </p:oleObj>
              </mc:Choice>
              <mc:Fallback>
                <p:oleObj name="Equation" r:id="rId4" imgW="1117440" imgH="253800" progId="Equation.3">
                  <p:embed/>
                  <p:pic>
                    <p:nvPicPr>
                      <p:cNvPr id="2" name="Объект 1"/>
                      <p:cNvPicPr>
                        <a:picLocks noChangeAspect="1" noChangeArrowheads="1"/>
                      </p:cNvPicPr>
                      <p:nvPr/>
                    </p:nvPicPr>
                    <p:blipFill>
                      <a:blip r:embed="rId5"/>
                      <a:srcRect/>
                      <a:stretch>
                        <a:fillRect/>
                      </a:stretch>
                    </p:blipFill>
                    <p:spPr bwMode="auto">
                      <a:xfrm>
                        <a:off x="1569047" y="2820987"/>
                        <a:ext cx="5984875" cy="1216025"/>
                      </a:xfrm>
                      <a:prstGeom prst="rect">
                        <a:avLst/>
                      </a:prstGeom>
                      <a:noFill/>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1870793079"/>
              </p:ext>
            </p:extLst>
          </p:nvPr>
        </p:nvGraphicFramePr>
        <p:xfrm>
          <a:off x="1281113" y="5327650"/>
          <a:ext cx="6911975" cy="1373188"/>
        </p:xfrm>
        <a:graphic>
          <a:graphicData uri="http://schemas.openxmlformats.org/presentationml/2006/ole">
            <mc:AlternateContent xmlns:mc="http://schemas.openxmlformats.org/markup-compatibility/2006">
              <mc:Choice xmlns:v="urn:schemas-microsoft-com:vml" Requires="v">
                <p:oleObj spid="_x0000_s203871" name="Equation" r:id="rId6" imgW="876240" imgH="431640" progId="Equation.3">
                  <p:embed/>
                </p:oleObj>
              </mc:Choice>
              <mc:Fallback>
                <p:oleObj name="Equation" r:id="rId6" imgW="876240" imgH="431640" progId="Equation.3">
                  <p:embed/>
                  <p:pic>
                    <p:nvPicPr>
                      <p:cNvPr id="3" name="Объект 2"/>
                      <p:cNvPicPr>
                        <a:picLocks noChangeAspect="1" noChangeArrowheads="1"/>
                      </p:cNvPicPr>
                      <p:nvPr/>
                    </p:nvPicPr>
                    <p:blipFill>
                      <a:blip r:embed="rId7"/>
                      <a:srcRect/>
                      <a:stretch>
                        <a:fillRect/>
                      </a:stretch>
                    </p:blipFill>
                    <p:spPr bwMode="auto">
                      <a:xfrm>
                        <a:off x="1281113" y="5327650"/>
                        <a:ext cx="6911975" cy="1373188"/>
                      </a:xfrm>
                      <a:prstGeom prst="rect">
                        <a:avLst/>
                      </a:prstGeom>
                      <a:noFill/>
                    </p:spPr>
                  </p:pic>
                </p:oleObj>
              </mc:Fallback>
            </mc:AlternateContent>
          </a:graphicData>
        </a:graphic>
      </p:graphicFrame>
      <p:sp>
        <p:nvSpPr>
          <p:cNvPr id="4" name="Footer Placeholder 3"/>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10829785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8675">
                                            <p:txEl>
                                              <p:pRg st="4" end="4"/>
                                            </p:txEl>
                                          </p:spTgt>
                                        </p:tgtEl>
                                        <p:attrNameLst>
                                          <p:attrName>style.visibility</p:attrName>
                                        </p:attrNameLst>
                                      </p:cBhvr>
                                      <p:to>
                                        <p:strVal val="visible"/>
                                      </p:to>
                                    </p:set>
                                    <p:animEffect transition="in" filter="wipe(left)">
                                      <p:cBhvr>
                                        <p:cTn id="20" dur="500"/>
                                        <p:tgtEl>
                                          <p:spTgt spid="28675">
                                            <p:txEl>
                                              <p:pRg st="4" end="4"/>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17063" y="93517"/>
            <a:ext cx="7409424" cy="792162"/>
          </a:xfrm>
          <a:noFill/>
          <a:ln/>
        </p:spPr>
        <p:txBody>
          <a:bodyPr/>
          <a:lstStyle/>
          <a:p>
            <a:pPr algn="ctr"/>
            <a:r>
              <a:rPr lang="az-Latn-AZ" sz="4800" dirty="0">
                <a:solidFill>
                  <a:srgbClr val="FF0000"/>
                </a:solidFill>
                <a:latin typeface="Times New Roman" panose="02020603050405020304" pitchFamily="18" charset="0"/>
                <a:cs typeface="Times New Roman" panose="02020603050405020304" pitchFamily="18" charset="0"/>
              </a:rPr>
              <a:t>Cari dəyər</a:t>
            </a:r>
            <a:r>
              <a:rPr lang="en-US" sz="4800" dirty="0">
                <a:solidFill>
                  <a:srgbClr val="FF0000"/>
                </a:solidFill>
                <a:latin typeface="Times New Roman" panose="02020603050405020304" pitchFamily="18" charset="0"/>
                <a:cs typeface="Times New Roman" panose="02020603050405020304" pitchFamily="18" charset="0"/>
              </a:rPr>
              <a:t>: </a:t>
            </a:r>
            <a:r>
              <a:rPr lang="az-Latn-AZ" sz="4800" dirty="0">
                <a:solidFill>
                  <a:srgbClr val="FF0000"/>
                </a:solidFill>
                <a:latin typeface="Times New Roman" panose="02020603050405020304" pitchFamily="18" charset="0"/>
                <a:cs typeface="Times New Roman" panose="02020603050405020304" pitchFamily="18" charset="0"/>
              </a:rPr>
              <a:t>misal</a:t>
            </a:r>
            <a:endParaRPr lang="en-US" sz="4800" dirty="0">
              <a:solidFill>
                <a:srgbClr val="FF0000"/>
              </a:solidFill>
              <a:latin typeface="Times New Roman" panose="02020603050405020304" pitchFamily="18" charset="0"/>
              <a:cs typeface="Times New Roman" panose="02020603050405020304" pitchFamily="18" charset="0"/>
            </a:endParaRPr>
          </a:p>
        </p:txBody>
      </p:sp>
      <p:sp>
        <p:nvSpPr>
          <p:cNvPr id="30723" name="Rectangle 3"/>
          <p:cNvSpPr>
            <a:spLocks noGrp="1" noChangeArrowheads="1"/>
          </p:cNvSpPr>
          <p:nvPr>
            <p:ph idx="1"/>
          </p:nvPr>
        </p:nvSpPr>
        <p:spPr>
          <a:xfrm>
            <a:off x="129067" y="1242361"/>
            <a:ext cx="9646594" cy="2186639"/>
          </a:xfrm>
          <a:noFill/>
          <a:ln/>
        </p:spPr>
        <p:txBody>
          <a:bodyPr>
            <a:normAutofit/>
          </a:bodyPr>
          <a:lstStyle/>
          <a:p>
            <a:pPr marL="0" indent="0" algn="ctr">
              <a:buNone/>
            </a:pPr>
            <a:r>
              <a:rPr lang="az-Latn-AZ" sz="2400" dirty="0">
                <a:solidFill>
                  <a:schemeClr val="tx1">
                    <a:lumMod val="50000"/>
                  </a:schemeClr>
                </a:solidFill>
              </a:rPr>
              <a:t>Təsəvvür edin ki, 5 yaşlı oğlunuz  məktəbi bitirdikdən sonra xaricdə universitetə getmək arzusundadır</a:t>
            </a:r>
            <a:r>
              <a:rPr lang="en-US" sz="2400" dirty="0">
                <a:solidFill>
                  <a:schemeClr val="tx1">
                    <a:lumMod val="50000"/>
                  </a:schemeClr>
                </a:solidFill>
              </a:rPr>
              <a:t>.  </a:t>
            </a:r>
            <a:r>
              <a:rPr lang="az-Latn-AZ" sz="2400" dirty="0">
                <a:solidFill>
                  <a:schemeClr val="tx1">
                    <a:lumMod val="50000"/>
                  </a:schemeClr>
                </a:solidFill>
              </a:rPr>
              <a:t>Müəyyən araşdırmalardan sonra müəyyən edirsiniz ki, bunun üçün oğlunuzun 18 yaşı tamam olduqda sizə </a:t>
            </a:r>
            <a:r>
              <a:rPr lang="en-US" sz="2400" b="1" dirty="0">
                <a:solidFill>
                  <a:schemeClr val="tx1">
                    <a:lumMod val="50000"/>
                  </a:schemeClr>
                </a:solidFill>
              </a:rPr>
              <a:t>$100,000</a:t>
            </a:r>
            <a:r>
              <a:rPr lang="az-Latn-AZ" sz="2400" b="1" dirty="0">
                <a:solidFill>
                  <a:schemeClr val="tx1">
                    <a:lumMod val="50000"/>
                  </a:schemeClr>
                </a:solidFill>
              </a:rPr>
              <a:t> pul lazımdır. </a:t>
            </a:r>
            <a:r>
              <a:rPr lang="en-US" sz="2400" dirty="0">
                <a:solidFill>
                  <a:schemeClr val="tx1">
                    <a:lumMod val="50000"/>
                  </a:schemeClr>
                </a:solidFill>
              </a:rPr>
              <a:t> </a:t>
            </a:r>
            <a:r>
              <a:rPr lang="az-Latn-AZ" sz="2400" dirty="0">
                <a:solidFill>
                  <a:schemeClr val="tx1">
                    <a:lumMod val="50000"/>
                  </a:schemeClr>
                </a:solidFill>
              </a:rPr>
              <a:t>Əgər bankda depozit faiz dərəcəsi 8%-dirsə, siz bu gün banka nə qədər pul yerləşdirməlisiniz?</a:t>
            </a:r>
            <a:endParaRPr lang="en-US" sz="2400" dirty="0">
              <a:solidFill>
                <a:schemeClr val="tx1">
                  <a:lumMod val="50000"/>
                </a:schemeClr>
              </a:solidFill>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val="3325770608"/>
              </p:ext>
            </p:extLst>
          </p:nvPr>
        </p:nvGraphicFramePr>
        <p:xfrm>
          <a:off x="4370388" y="4289425"/>
          <a:ext cx="5418137" cy="1335088"/>
        </p:xfrm>
        <a:graphic>
          <a:graphicData uri="http://schemas.openxmlformats.org/presentationml/2006/ole">
            <mc:AlternateContent xmlns:mc="http://schemas.openxmlformats.org/markup-compatibility/2006">
              <mc:Choice xmlns:v="urn:schemas-microsoft-com:vml" Requires="v">
                <p:oleObj spid="_x0000_s204894" name="Equation" r:id="rId4" imgW="1752480" imgH="431640" progId="Equation.3">
                  <p:embed/>
                </p:oleObj>
              </mc:Choice>
              <mc:Fallback>
                <p:oleObj name="Equation" r:id="rId4" imgW="1752480" imgH="431640" progId="Equation.3">
                  <p:embed/>
                  <p:pic>
                    <p:nvPicPr>
                      <p:cNvPr id="2" name="Объект 1"/>
                      <p:cNvPicPr>
                        <a:picLocks noChangeAspect="1" noChangeArrowheads="1"/>
                      </p:cNvPicPr>
                      <p:nvPr/>
                    </p:nvPicPr>
                    <p:blipFill>
                      <a:blip r:embed="rId5"/>
                      <a:srcRect/>
                      <a:stretch>
                        <a:fillRect/>
                      </a:stretch>
                    </p:blipFill>
                    <p:spPr bwMode="auto">
                      <a:xfrm>
                        <a:off x="4370388" y="4289425"/>
                        <a:ext cx="5418137" cy="1335088"/>
                      </a:xfrm>
                      <a:prstGeom prst="rect">
                        <a:avLst/>
                      </a:prstGeom>
                      <a:noFill/>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592545099"/>
              </p:ext>
            </p:extLst>
          </p:nvPr>
        </p:nvGraphicFramePr>
        <p:xfrm>
          <a:off x="627063" y="4067175"/>
          <a:ext cx="3330575" cy="1641475"/>
        </p:xfrm>
        <a:graphic>
          <a:graphicData uri="http://schemas.openxmlformats.org/presentationml/2006/ole">
            <mc:AlternateContent xmlns:mc="http://schemas.openxmlformats.org/markup-compatibility/2006">
              <mc:Choice xmlns:v="urn:schemas-microsoft-com:vml" Requires="v">
                <p:oleObj spid="_x0000_s204895" name="Equation" r:id="rId6" imgW="876240" imgH="431640" progId="Equation.3">
                  <p:embed/>
                </p:oleObj>
              </mc:Choice>
              <mc:Fallback>
                <p:oleObj name="Equation" r:id="rId6" imgW="876240" imgH="431640" progId="Equation.3">
                  <p:embed/>
                  <p:pic>
                    <p:nvPicPr>
                      <p:cNvPr id="3" name="Object 2"/>
                      <p:cNvPicPr>
                        <a:picLocks noChangeAspect="1" noChangeArrowheads="1"/>
                      </p:cNvPicPr>
                      <p:nvPr/>
                    </p:nvPicPr>
                    <p:blipFill>
                      <a:blip r:embed="rId7"/>
                      <a:srcRect/>
                      <a:stretch>
                        <a:fillRect/>
                      </a:stretch>
                    </p:blipFill>
                    <p:spPr bwMode="auto">
                      <a:xfrm>
                        <a:off x="627063" y="4067175"/>
                        <a:ext cx="3330575" cy="1641475"/>
                      </a:xfrm>
                      <a:prstGeom prst="rect">
                        <a:avLst/>
                      </a:prstGeom>
                      <a:noFill/>
                    </p:spPr>
                  </p:pic>
                </p:oleObj>
              </mc:Fallback>
            </mc:AlternateContent>
          </a:graphicData>
        </a:graphic>
      </p:graphicFrame>
    </p:spTree>
    <p:extLst>
      <p:ext uri="{BB962C8B-B14F-4D97-AF65-F5344CB8AC3E}">
        <p14:creationId xmlns:p14="http://schemas.microsoft.com/office/powerpoint/2010/main" val="4181805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par>
                                <p:cTn id="13" presetID="2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067" y="333043"/>
            <a:ext cx="9344939" cy="5683607"/>
          </a:xfrm>
          <a:prstGeom prst="rect">
            <a:avLst/>
          </a:prstGeom>
        </p:spPr>
        <p:txBody>
          <a:bodyPr wrap="square">
            <a:spAutoFit/>
          </a:bodyPr>
          <a:lstStyle/>
          <a:p>
            <a:pPr marL="0" marR="0" algn="just">
              <a:lnSpc>
                <a:spcPct val="150000"/>
              </a:lnSpc>
              <a:spcBef>
                <a:spcPts val="0"/>
              </a:spcBef>
              <a:spcAft>
                <a:spcPts val="800"/>
              </a:spcAft>
            </a:pPr>
            <a:r>
              <a:rPr lang="az-Latn-AZ" sz="2000" b="1"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Xalis cari dəyər (NPV) </a:t>
            </a:r>
            <a:endParaRPr lang="ru-RU" sz="1600" dirty="0">
              <a:solidFill>
                <a:srgbClr val="02427C"/>
              </a:solidFill>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Ofis binası bu gün $747,664 dəyərindədir, amma bu o dəmək deyil ki, bu gün siz 747,664 dollar xeyir edirsiz. Siz $700.000 sərmayə etmisiniz, buna görə Xalis cari dəyər (NPV) $ 47,664-dır. Cari xalis dəyəri tapmaq üçün Cari dəyərdən tələb olunan sərmayə çıxılır. </a:t>
            </a:r>
            <a:endParaRPr lang="ru-RU" sz="1600" dirty="0">
              <a:solidFill>
                <a:srgbClr val="02427C"/>
              </a:solidFill>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800"/>
              </a:spcAft>
            </a:pP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NPV (Xalis cari dəyər)=PV (Cari dəyər) - sərmayə= 747,664-700,000=$47, 664</a:t>
            </a:r>
            <a:endParaRPr lang="ru-RU" sz="1600" dirty="0">
              <a:solidFill>
                <a:srgbClr val="02427C"/>
              </a:solidFill>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Başqa sözlə, ofisinizin inkişafı xərclədiyinizdən çox dəyərlidir. Dəyər xalis bir töhfə verir və sərvətinizi artırır. Layihənizin NPV-nin hesablanması üçün düstur belədir.</a:t>
            </a:r>
            <a:endParaRPr lang="ru-RU" sz="1600" dirty="0">
              <a:solidFill>
                <a:srgbClr val="02427C"/>
              </a:solidFill>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800"/>
              </a:spcAft>
            </a:pP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NPV=C</a:t>
            </a:r>
            <a:r>
              <a:rPr lang="az-Latn-AZ" sz="2000" baseline="-25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0 </a:t>
            </a: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+C</a:t>
            </a:r>
            <a:r>
              <a:rPr lang="az-Latn-AZ" sz="2000" baseline="-25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1</a:t>
            </a: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/(1+r)</a:t>
            </a:r>
            <a:endParaRPr lang="ru-RU" sz="1600" dirty="0">
              <a:solidFill>
                <a:srgbClr val="02427C"/>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Unutmayın ki, C</a:t>
            </a:r>
            <a:r>
              <a:rPr lang="az-Latn-AZ" sz="2000" baseline="-25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0</a:t>
            </a: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 0 vaxtındakı pul axını ümumiyyətlə mənfi bir rəqəmdir. Başqa sözlə, C</a:t>
            </a:r>
            <a:r>
              <a:rPr lang="az-Latn-AZ" sz="2000" baseline="-25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0</a:t>
            </a: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 bir investisiyadır və buna görə bir pulun çölə axınıdır. Bizim nümunəmizdə C</a:t>
            </a:r>
            <a:r>
              <a:rPr lang="az-Latn-AZ" sz="2000" baseline="-25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0</a:t>
            </a:r>
            <a:r>
              <a:rPr lang="az-Latn-AZ" sz="20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 = - $700.000. </a:t>
            </a:r>
            <a:endParaRPr lang="ru-RU" sz="1600" dirty="0">
              <a:solidFill>
                <a:srgbClr val="02427C"/>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029636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9042" y="189045"/>
            <a:ext cx="5913157" cy="646331"/>
          </a:xfrm>
          <a:prstGeom prst="rect">
            <a:avLst/>
          </a:prstGeom>
        </p:spPr>
        <p:txBody>
          <a:bodyPr wrap="none">
            <a:spAutoFit/>
          </a:bodyPr>
          <a:lstStyle/>
          <a:p>
            <a:r>
              <a:rPr lang="az-Latn-AZ" sz="3600" b="1" dirty="0">
                <a:solidFill>
                  <a:srgbClr val="02427C"/>
                </a:solidFill>
                <a:latin typeface="Times New Roman" panose="02020603050405020304" pitchFamily="18" charset="0"/>
                <a:ea typeface="Calibri" panose="020F0502020204030204" pitchFamily="34" charset="0"/>
              </a:rPr>
              <a:t>Cari dəyər və gəlir dərəcələri</a:t>
            </a:r>
            <a:endParaRPr lang="ru-RU" sz="3600" dirty="0">
              <a:solidFill>
                <a:srgbClr val="02427C"/>
              </a:solidFill>
            </a:endParaRPr>
          </a:p>
        </p:txBody>
      </p:sp>
      <p:sp>
        <p:nvSpPr>
          <p:cNvPr id="3" name="Rectangle 2"/>
          <p:cNvSpPr/>
          <p:nvPr/>
        </p:nvSpPr>
        <p:spPr>
          <a:xfrm>
            <a:off x="457681" y="1917021"/>
            <a:ext cx="8855877" cy="2410916"/>
          </a:xfrm>
          <a:prstGeom prst="rect">
            <a:avLst/>
          </a:prstGeom>
        </p:spPr>
        <p:txBody>
          <a:bodyPr wrap="square">
            <a:spAutoFit/>
          </a:bodyPr>
          <a:lstStyle/>
          <a:p>
            <a:pPr marL="0" marR="0" algn="just">
              <a:lnSpc>
                <a:spcPct val="150000"/>
              </a:lnSpc>
              <a:spcBef>
                <a:spcPts val="0"/>
              </a:spcBef>
              <a:spcAft>
                <a:spcPts val="800"/>
              </a:spcAft>
            </a:pPr>
            <a:r>
              <a:rPr lang="az-Latn-AZ" sz="32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Gəlir dərəcəsi aşağıdakı formula ilə hesablanır. </a:t>
            </a:r>
            <a:endParaRPr lang="ru-RU" sz="2400" dirty="0">
              <a:solidFill>
                <a:srgbClr val="02427C"/>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az-Latn-AZ" sz="3200"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Gəliri qaytarmaq= mənfəət/sərmayə = 800,000-700,000/700,000= 0.143, və yaxud 14.3%.</a:t>
            </a:r>
            <a:endParaRPr lang="ru-RU" sz="2400" dirty="0">
              <a:solidFill>
                <a:srgbClr val="02427C"/>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475499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6546" y="117046"/>
            <a:ext cx="9549454" cy="458074"/>
          </a:xfrm>
          <a:prstGeom prst="rect">
            <a:avLst/>
          </a:prstGeom>
        </p:spPr>
        <p:txBody>
          <a:bodyPr wrap="square">
            <a:spAutoFit/>
          </a:bodyPr>
          <a:lstStyle/>
          <a:p>
            <a:pPr marL="0" marR="0" algn="just">
              <a:lnSpc>
                <a:spcPct val="150000"/>
              </a:lnSpc>
              <a:spcBef>
                <a:spcPts val="0"/>
              </a:spcBef>
              <a:spcAft>
                <a:spcPts val="800"/>
              </a:spcAft>
            </a:pPr>
            <a:r>
              <a:rPr lang="az-Latn-AZ" b="1" dirty="0">
                <a:solidFill>
                  <a:srgbClr val="02427C"/>
                </a:solidFill>
                <a:latin typeface="Times New Roman" panose="02020603050405020304" pitchFamily="18" charset="0"/>
                <a:ea typeface="Calibri" panose="020F0502020204030204" pitchFamily="34" charset="0"/>
                <a:cs typeface="Times New Roman" panose="02020603050405020304" pitchFamily="18" charset="0"/>
              </a:rPr>
              <a:t>Misal 1. Bir neçə maliyyə axını olduqda Cari dəyərin hesablanması</a:t>
            </a:r>
            <a:endParaRPr lang="ru-RU" sz="1400" dirty="0">
              <a:solidFill>
                <a:srgbClr val="02427C"/>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356545" y="837036"/>
            <a:ext cx="9348389" cy="3539430"/>
          </a:xfrm>
          <a:prstGeom prst="rect">
            <a:avLst/>
          </a:prstGeom>
        </p:spPr>
        <p:txBody>
          <a:bodyPr wrap="square">
            <a:spAutoFit/>
          </a:bodyPr>
          <a:lstStyle/>
          <a:p>
            <a:r>
              <a:rPr lang="az-Latn-AZ" sz="2800" b="1" dirty="0">
                <a:solidFill>
                  <a:srgbClr val="C00000"/>
                </a:solidFill>
                <a:latin typeface="Times New Roman" panose="02020603050405020304" pitchFamily="18" charset="0"/>
                <a:ea typeface="Calibri" panose="020F0502020204030204" pitchFamily="34" charset="0"/>
              </a:rPr>
              <a:t>Daşınmaz əmlak üzrə məsləhətçin bir neçə təklif ilə sənin yanına gəlir. O təklif edir ki, ildə $30,000 dollara binanı 2 il müddətinə icarəyə verəsən. O hesab edir ki, sonda binanı $840,000 sata biləcəksən. İki pul axını gözlənilir. C</a:t>
            </a:r>
            <a:r>
              <a:rPr lang="az-Latn-AZ" sz="2800" b="1" baseline="-25000" dirty="0">
                <a:solidFill>
                  <a:srgbClr val="C00000"/>
                </a:solidFill>
                <a:latin typeface="Times New Roman" panose="02020603050405020304" pitchFamily="18" charset="0"/>
                <a:ea typeface="Calibri" panose="020F0502020204030204" pitchFamily="34" charset="0"/>
              </a:rPr>
              <a:t>1=</a:t>
            </a:r>
            <a:r>
              <a:rPr lang="az-Latn-AZ" sz="2800" b="1" dirty="0">
                <a:solidFill>
                  <a:srgbClr val="C00000"/>
                </a:solidFill>
                <a:latin typeface="Times New Roman" panose="02020603050405020304" pitchFamily="18" charset="0"/>
                <a:ea typeface="Calibri" panose="020F0502020204030204" pitchFamily="34" charset="0"/>
              </a:rPr>
              <a:t>$30,000 birinci ilin sonunda və sonrakı pul axını C</a:t>
            </a:r>
            <a:r>
              <a:rPr lang="az-Latn-AZ" sz="2800" b="1" baseline="-25000" dirty="0">
                <a:solidFill>
                  <a:srgbClr val="C00000"/>
                </a:solidFill>
                <a:latin typeface="Times New Roman" panose="02020603050405020304" pitchFamily="18" charset="0"/>
                <a:ea typeface="Calibri" panose="020F0502020204030204" pitchFamily="34" charset="0"/>
              </a:rPr>
              <a:t>2=</a:t>
            </a:r>
            <a:r>
              <a:rPr lang="az-Latn-AZ" sz="2800" b="1" dirty="0">
                <a:solidFill>
                  <a:srgbClr val="C00000"/>
                </a:solidFill>
                <a:latin typeface="Times New Roman" panose="02020603050405020304" pitchFamily="18" charset="0"/>
                <a:ea typeface="Calibri" panose="020F0502020204030204" pitchFamily="34" charset="0"/>
              </a:rPr>
              <a:t>(30,000+840,000)=870,000 ikinci ilin sonunda.</a:t>
            </a:r>
          </a:p>
          <a:p>
            <a:r>
              <a:rPr lang="az-Latn-AZ" sz="2800" b="1" dirty="0">
                <a:solidFill>
                  <a:srgbClr val="C00000"/>
                </a:solidFill>
                <a:latin typeface="Times New Roman" panose="02020603050405020304" pitchFamily="18" charset="0"/>
              </a:rPr>
              <a:t> </a:t>
            </a:r>
          </a:p>
          <a:p>
            <a:r>
              <a:rPr lang="az-Latn-AZ" sz="2800" b="1" dirty="0">
                <a:solidFill>
                  <a:srgbClr val="C00000"/>
                </a:solidFill>
                <a:latin typeface="Times New Roman" panose="02020603050405020304" pitchFamily="18" charset="0"/>
              </a:rPr>
              <a:t>Tələb olunur: Binanın cari dəyərini tapın.</a:t>
            </a:r>
            <a:endParaRPr lang="ru-RU" sz="2800" b="1" dirty="0">
              <a:solidFill>
                <a:srgbClr val="C00000"/>
              </a:solidFill>
            </a:endParaRPr>
          </a:p>
        </p:txBody>
      </p:sp>
    </p:spTree>
    <p:extLst>
      <p:ext uri="{BB962C8B-B14F-4D97-AF65-F5344CB8AC3E}">
        <p14:creationId xmlns:p14="http://schemas.microsoft.com/office/powerpoint/2010/main" val="346448220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066" y="333043"/>
            <a:ext cx="9192908" cy="962159"/>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148" y="1460321"/>
            <a:ext cx="8924826" cy="5111929"/>
          </a:xfrm>
          <a:prstGeom prst="rect">
            <a:avLst/>
          </a:prstGeom>
        </p:spPr>
      </p:pic>
      <p:sp>
        <p:nvSpPr>
          <p:cNvPr id="4" name="Footer Placeholder 3"/>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247358266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pPr algn="ctr"/>
            <a:r>
              <a:rPr lang="az-Latn-AZ" sz="4800" dirty="0">
                <a:solidFill>
                  <a:srgbClr val="FF0000"/>
                </a:solidFill>
                <a:latin typeface="Times New Roman" panose="02020603050405020304" pitchFamily="18" charset="0"/>
                <a:cs typeface="Times New Roman" panose="02020603050405020304" pitchFamily="18" charset="0"/>
              </a:rPr>
              <a:t>Annuitet</a:t>
            </a:r>
            <a:endParaRPr lang="en-US" sz="4800" dirty="0">
              <a:solidFill>
                <a:srgbClr val="FF0000"/>
              </a:solidFill>
              <a:latin typeface="Times New Roman" panose="02020603050405020304" pitchFamily="18" charset="0"/>
              <a:cs typeface="Times New Roman" panose="02020603050405020304" pitchFamily="18" charset="0"/>
            </a:endParaRPr>
          </a:p>
        </p:txBody>
      </p:sp>
      <p:sp>
        <p:nvSpPr>
          <p:cNvPr id="32771" name="Rectangle 3"/>
          <p:cNvSpPr>
            <a:spLocks noGrp="1" noChangeArrowheads="1"/>
          </p:cNvSpPr>
          <p:nvPr>
            <p:ph idx="1"/>
          </p:nvPr>
        </p:nvSpPr>
        <p:spPr>
          <a:xfrm>
            <a:off x="161155" y="1070561"/>
            <a:ext cx="9681148" cy="3886200"/>
          </a:xfrm>
          <a:noFill/>
          <a:ln/>
        </p:spPr>
        <p:txBody>
          <a:bodyPr anchor="ctr">
            <a:noAutofit/>
          </a:bodyPr>
          <a:lstStyle/>
          <a:p>
            <a:r>
              <a:rPr lang="az-Latn-AZ" dirty="0">
                <a:latin typeface="Times New Roman" panose="02020603050405020304" pitchFamily="18" charset="0"/>
                <a:cs typeface="Times New Roman" panose="02020603050405020304" pitchFamily="18" charset="0"/>
              </a:rPr>
              <a:t>Annuitet bərabər zaman periodları üzrə bərabər məbləğdə ödənişlərdir</a:t>
            </a:r>
            <a:endParaRPr lang="en-US" dirty="0">
              <a:latin typeface="Times New Roman" panose="02020603050405020304" pitchFamily="18" charset="0"/>
              <a:cs typeface="Times New Roman" panose="02020603050405020304" pitchFamily="18" charset="0"/>
            </a:endParaRPr>
          </a:p>
          <a:p>
            <a:r>
              <a:rPr lang="az-Latn-AZ" dirty="0">
                <a:latin typeface="Times New Roman" panose="02020603050405020304" pitchFamily="18" charset="0"/>
                <a:cs typeface="Times New Roman" panose="02020603050405020304" pitchFamily="18" charset="0"/>
              </a:rPr>
              <a:t>Harada istifadə edilir</a:t>
            </a:r>
            <a:r>
              <a:rPr lang="en-US" dirty="0">
                <a:latin typeface="Times New Roman" panose="02020603050405020304" pitchFamily="18" charset="0"/>
                <a:cs typeface="Times New Roman" panose="02020603050405020304" pitchFamily="18" charset="0"/>
              </a:rPr>
              <a:t>:</a:t>
            </a:r>
          </a:p>
          <a:p>
            <a:pPr lvl="1">
              <a:spcBef>
                <a:spcPct val="3000"/>
              </a:spcBef>
            </a:pPr>
            <a:r>
              <a:rPr lang="az-Latn-AZ" sz="2600" dirty="0">
                <a:latin typeface="Times New Roman" panose="02020603050405020304" pitchFamily="18" charset="0"/>
                <a:cs typeface="Times New Roman" panose="02020603050405020304" pitchFamily="18" charset="0"/>
              </a:rPr>
              <a:t>İpoteka ödənişləri</a:t>
            </a:r>
            <a:endParaRPr lang="en-US" sz="2600" dirty="0">
              <a:latin typeface="Times New Roman" panose="02020603050405020304" pitchFamily="18" charset="0"/>
              <a:cs typeface="Times New Roman" panose="02020603050405020304" pitchFamily="18" charset="0"/>
            </a:endParaRPr>
          </a:p>
          <a:p>
            <a:pPr lvl="1">
              <a:spcBef>
                <a:spcPct val="3000"/>
              </a:spcBef>
            </a:pPr>
            <a:r>
              <a:rPr lang="az-Latn-AZ" sz="2600" dirty="0">
                <a:latin typeface="Times New Roman" panose="02020603050405020304" pitchFamily="18" charset="0"/>
                <a:cs typeface="Times New Roman" panose="02020603050405020304" pitchFamily="18" charset="0"/>
              </a:rPr>
              <a:t>Avtokredit ödənişləri</a:t>
            </a:r>
            <a:endParaRPr lang="en-US" sz="2600" dirty="0">
              <a:latin typeface="Times New Roman" panose="02020603050405020304" pitchFamily="18" charset="0"/>
              <a:cs typeface="Times New Roman" panose="02020603050405020304" pitchFamily="18" charset="0"/>
            </a:endParaRPr>
          </a:p>
          <a:p>
            <a:pPr lvl="1">
              <a:spcBef>
                <a:spcPct val="3000"/>
              </a:spcBef>
            </a:pPr>
            <a:r>
              <a:rPr lang="az-Latn-AZ" sz="2600" dirty="0">
                <a:latin typeface="Times New Roman" panose="02020603050405020304" pitchFamily="18" charset="0"/>
                <a:cs typeface="Times New Roman" panose="02020603050405020304" pitchFamily="18" charset="0"/>
              </a:rPr>
              <a:t>Pensiya gəliri</a:t>
            </a:r>
          </a:p>
          <a:p>
            <a:pPr marL="274320" lvl="1" indent="0">
              <a:spcBef>
                <a:spcPct val="3000"/>
              </a:spcBef>
              <a:buNone/>
            </a:pPr>
            <a:endParaRPr lang="en-US" sz="2600" dirty="0">
              <a:latin typeface="Times New Roman" panose="02020603050405020304" pitchFamily="18" charset="0"/>
              <a:cs typeface="Times New Roman" panose="02020603050405020304" pitchFamily="18" charset="0"/>
            </a:endParaRPr>
          </a:p>
          <a:p>
            <a:r>
              <a:rPr lang="az-Latn-AZ" dirty="0">
                <a:latin typeface="Times New Roman" panose="02020603050405020304" pitchFamily="18" charset="0"/>
                <a:cs typeface="Times New Roman" panose="02020603050405020304" pitchFamily="18" charset="0"/>
              </a:rPr>
              <a:t>Məsələn, 5 il ərzində 100 manatlıq annuitet:</a:t>
            </a:r>
            <a:endParaRPr lang="en-US" dirty="0">
              <a:latin typeface="Times New Roman" panose="02020603050405020304" pitchFamily="18" charset="0"/>
              <a:cs typeface="Times New Roman" panose="02020603050405020304" pitchFamily="18" charset="0"/>
            </a:endParaRPr>
          </a:p>
        </p:txBody>
      </p:sp>
      <p:grpSp>
        <p:nvGrpSpPr>
          <p:cNvPr id="32786" name="Group 18"/>
          <p:cNvGrpSpPr>
            <a:grpSpLocks/>
          </p:cNvGrpSpPr>
          <p:nvPr/>
        </p:nvGrpSpPr>
        <p:grpSpPr bwMode="auto">
          <a:xfrm>
            <a:off x="345064" y="5421314"/>
            <a:ext cx="9071874" cy="963617"/>
            <a:chOff x="1255" y="3644"/>
            <a:chExt cx="3156" cy="378"/>
          </a:xfrm>
        </p:grpSpPr>
        <p:grpSp>
          <p:nvGrpSpPr>
            <p:cNvPr id="32779" name="Group 11"/>
            <p:cNvGrpSpPr>
              <a:grpSpLocks/>
            </p:cNvGrpSpPr>
            <p:nvPr/>
          </p:nvGrpSpPr>
          <p:grpSpPr bwMode="auto">
            <a:xfrm>
              <a:off x="1339" y="3644"/>
              <a:ext cx="3072" cy="154"/>
              <a:chOff x="1339" y="3644"/>
              <a:chExt cx="3072" cy="154"/>
            </a:xfrm>
          </p:grpSpPr>
          <p:sp>
            <p:nvSpPr>
              <p:cNvPr id="32772" name="Line 4"/>
              <p:cNvSpPr>
                <a:spLocks noChangeShapeType="1"/>
              </p:cNvSpPr>
              <p:nvPr/>
            </p:nvSpPr>
            <p:spPr bwMode="auto">
              <a:xfrm>
                <a:off x="1339" y="3721"/>
                <a:ext cx="3072" cy="0"/>
              </a:xfrm>
              <a:prstGeom prst="line">
                <a:avLst/>
              </a:prstGeom>
              <a:ln>
                <a:headEnd type="none" w="sm" len="sm"/>
                <a:tailEnd type="stealth" w="med" len="lg"/>
              </a:ln>
            </p:spPr>
            <p:style>
              <a:lnRef idx="2">
                <a:schemeClr val="accent1"/>
              </a:lnRef>
              <a:fillRef idx="0">
                <a:schemeClr val="accent1"/>
              </a:fillRef>
              <a:effectRef idx="1">
                <a:schemeClr val="accent1"/>
              </a:effectRef>
              <a:fontRef idx="minor">
                <a:schemeClr val="tx1"/>
              </a:fontRef>
            </p:style>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32773" name="Line 5"/>
              <p:cNvSpPr>
                <a:spLocks noChangeShapeType="1"/>
              </p:cNvSpPr>
              <p:nvPr/>
            </p:nvSpPr>
            <p:spPr bwMode="auto">
              <a:xfrm>
                <a:off x="1339" y="3644"/>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2774" name="Line 6"/>
              <p:cNvSpPr>
                <a:spLocks noChangeShapeType="1"/>
              </p:cNvSpPr>
              <p:nvPr/>
            </p:nvSpPr>
            <p:spPr bwMode="auto">
              <a:xfrm>
                <a:off x="1877" y="3644"/>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2775" name="Line 7"/>
              <p:cNvSpPr>
                <a:spLocks noChangeShapeType="1"/>
              </p:cNvSpPr>
              <p:nvPr/>
            </p:nvSpPr>
            <p:spPr bwMode="auto">
              <a:xfrm>
                <a:off x="2376" y="3644"/>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2776" name="Line 8"/>
              <p:cNvSpPr>
                <a:spLocks noChangeShapeType="1"/>
              </p:cNvSpPr>
              <p:nvPr/>
            </p:nvSpPr>
            <p:spPr bwMode="auto">
              <a:xfrm>
                <a:off x="2875" y="3644"/>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2777" name="Line 9"/>
              <p:cNvSpPr>
                <a:spLocks noChangeShapeType="1"/>
              </p:cNvSpPr>
              <p:nvPr/>
            </p:nvSpPr>
            <p:spPr bwMode="auto">
              <a:xfrm>
                <a:off x="3374" y="3644"/>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2778" name="Line 10"/>
              <p:cNvSpPr>
                <a:spLocks noChangeShapeType="1"/>
              </p:cNvSpPr>
              <p:nvPr/>
            </p:nvSpPr>
            <p:spPr bwMode="auto">
              <a:xfrm>
                <a:off x="3873" y="3644"/>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32780" name="Rectangle 12"/>
            <p:cNvSpPr>
              <a:spLocks noChangeArrowheads="1"/>
            </p:cNvSpPr>
            <p:nvPr/>
          </p:nvSpPr>
          <p:spPr bwMode="auto">
            <a:xfrm>
              <a:off x="1255" y="3791"/>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0</a:t>
              </a:r>
            </a:p>
          </p:txBody>
        </p:sp>
        <p:sp>
          <p:nvSpPr>
            <p:cNvPr id="32781" name="Rectangle 13"/>
            <p:cNvSpPr>
              <a:spLocks noChangeArrowheads="1"/>
            </p:cNvSpPr>
            <p:nvPr/>
          </p:nvSpPr>
          <p:spPr bwMode="auto">
            <a:xfrm>
              <a:off x="1793" y="3791"/>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dirty="0"/>
                <a:t>1</a:t>
              </a:r>
            </a:p>
          </p:txBody>
        </p:sp>
        <p:sp>
          <p:nvSpPr>
            <p:cNvPr id="32782" name="Rectangle 14"/>
            <p:cNvSpPr>
              <a:spLocks noChangeArrowheads="1"/>
            </p:cNvSpPr>
            <p:nvPr/>
          </p:nvSpPr>
          <p:spPr bwMode="auto">
            <a:xfrm>
              <a:off x="2292" y="3791"/>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2</a:t>
              </a:r>
            </a:p>
          </p:txBody>
        </p:sp>
        <p:sp>
          <p:nvSpPr>
            <p:cNvPr id="32783" name="Rectangle 15"/>
            <p:cNvSpPr>
              <a:spLocks noChangeArrowheads="1"/>
            </p:cNvSpPr>
            <p:nvPr/>
          </p:nvSpPr>
          <p:spPr bwMode="auto">
            <a:xfrm>
              <a:off x="2791" y="3791"/>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3</a:t>
              </a:r>
            </a:p>
          </p:txBody>
        </p:sp>
        <p:sp>
          <p:nvSpPr>
            <p:cNvPr id="32784" name="Rectangle 16"/>
            <p:cNvSpPr>
              <a:spLocks noChangeArrowheads="1"/>
            </p:cNvSpPr>
            <p:nvPr/>
          </p:nvSpPr>
          <p:spPr bwMode="auto">
            <a:xfrm>
              <a:off x="3290" y="3791"/>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4</a:t>
              </a:r>
            </a:p>
          </p:txBody>
        </p:sp>
        <p:sp>
          <p:nvSpPr>
            <p:cNvPr id="32785" name="Rectangle 17"/>
            <p:cNvSpPr>
              <a:spLocks noChangeArrowheads="1"/>
            </p:cNvSpPr>
            <p:nvPr/>
          </p:nvSpPr>
          <p:spPr bwMode="auto">
            <a:xfrm>
              <a:off x="3789" y="3791"/>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5</a:t>
              </a:r>
            </a:p>
          </p:txBody>
        </p:sp>
      </p:grpSp>
      <p:sp>
        <p:nvSpPr>
          <p:cNvPr id="32787" name="Rectangle 19"/>
          <p:cNvSpPr>
            <a:spLocks noChangeArrowheads="1"/>
          </p:cNvSpPr>
          <p:nvPr/>
        </p:nvSpPr>
        <p:spPr bwMode="auto">
          <a:xfrm>
            <a:off x="1849827" y="5019619"/>
            <a:ext cx="556243" cy="366125"/>
          </a:xfrm>
          <a:prstGeom prst="rect">
            <a:avLst/>
          </a:prstGeom>
          <a:noFill/>
          <a:ln w="9525">
            <a:noFill/>
            <a:miter lim="800000"/>
            <a:headEnd/>
            <a:tailEnd/>
          </a:ln>
          <a:effectLst/>
        </p:spPr>
        <p:txBody>
          <a:bodyPr wrap="none" lIns="73025" tIns="36512" rIns="73025" bIns="36512">
            <a:spAutoFit/>
          </a:bodyPr>
          <a:lstStyle/>
          <a:p>
            <a:pPr defTabSz="585788"/>
            <a:r>
              <a:rPr lang="en-US" sz="1900" dirty="0"/>
              <a:t>100</a:t>
            </a:r>
          </a:p>
        </p:txBody>
      </p:sp>
      <p:sp>
        <p:nvSpPr>
          <p:cNvPr id="32788" name="Rectangle 20"/>
          <p:cNvSpPr>
            <a:spLocks noChangeArrowheads="1"/>
          </p:cNvSpPr>
          <p:nvPr/>
        </p:nvSpPr>
        <p:spPr bwMode="auto">
          <a:xfrm>
            <a:off x="3325905" y="5014367"/>
            <a:ext cx="556243" cy="366125"/>
          </a:xfrm>
          <a:prstGeom prst="rect">
            <a:avLst/>
          </a:prstGeom>
          <a:noFill/>
          <a:ln w="9525">
            <a:noFill/>
            <a:miter lim="800000"/>
            <a:headEnd/>
            <a:tailEnd/>
          </a:ln>
          <a:effectLst/>
        </p:spPr>
        <p:txBody>
          <a:bodyPr wrap="none" lIns="73025" tIns="36512" rIns="73025" bIns="36512">
            <a:spAutoFit/>
          </a:bodyPr>
          <a:lstStyle/>
          <a:p>
            <a:pPr defTabSz="585788"/>
            <a:r>
              <a:rPr lang="en-US" sz="1900" dirty="0"/>
              <a:t>100</a:t>
            </a:r>
          </a:p>
        </p:txBody>
      </p:sp>
      <p:sp>
        <p:nvSpPr>
          <p:cNvPr id="32789" name="Rectangle 21"/>
          <p:cNvSpPr>
            <a:spLocks noChangeArrowheads="1"/>
          </p:cNvSpPr>
          <p:nvPr/>
        </p:nvSpPr>
        <p:spPr bwMode="auto">
          <a:xfrm>
            <a:off x="4681753" y="5014366"/>
            <a:ext cx="556243" cy="366125"/>
          </a:xfrm>
          <a:prstGeom prst="rect">
            <a:avLst/>
          </a:prstGeom>
          <a:noFill/>
          <a:ln w="9525">
            <a:noFill/>
            <a:miter lim="800000"/>
            <a:headEnd/>
            <a:tailEnd/>
          </a:ln>
          <a:effectLst/>
        </p:spPr>
        <p:txBody>
          <a:bodyPr wrap="none" lIns="73025" tIns="36512" rIns="73025" bIns="36512">
            <a:spAutoFit/>
          </a:bodyPr>
          <a:lstStyle/>
          <a:p>
            <a:pPr defTabSz="585788"/>
            <a:r>
              <a:rPr lang="en-US" sz="1900" dirty="0"/>
              <a:t>100</a:t>
            </a:r>
          </a:p>
        </p:txBody>
      </p:sp>
      <p:sp>
        <p:nvSpPr>
          <p:cNvPr id="32790" name="Rectangle 22"/>
          <p:cNvSpPr>
            <a:spLocks noChangeArrowheads="1"/>
          </p:cNvSpPr>
          <p:nvPr/>
        </p:nvSpPr>
        <p:spPr bwMode="auto">
          <a:xfrm>
            <a:off x="6164993" y="5031987"/>
            <a:ext cx="556243" cy="366125"/>
          </a:xfrm>
          <a:prstGeom prst="rect">
            <a:avLst/>
          </a:prstGeom>
          <a:noFill/>
          <a:ln w="9525">
            <a:noFill/>
            <a:miter lim="800000"/>
            <a:headEnd/>
            <a:tailEnd/>
          </a:ln>
          <a:effectLst/>
        </p:spPr>
        <p:txBody>
          <a:bodyPr wrap="none" lIns="73025" tIns="36512" rIns="73025" bIns="36512">
            <a:spAutoFit/>
          </a:bodyPr>
          <a:lstStyle/>
          <a:p>
            <a:pPr defTabSz="585788"/>
            <a:r>
              <a:rPr lang="en-US" sz="1900" dirty="0"/>
              <a:t>100</a:t>
            </a:r>
          </a:p>
        </p:txBody>
      </p:sp>
      <p:sp>
        <p:nvSpPr>
          <p:cNvPr id="32791" name="Rectangle 23"/>
          <p:cNvSpPr>
            <a:spLocks noChangeArrowheads="1"/>
          </p:cNvSpPr>
          <p:nvPr/>
        </p:nvSpPr>
        <p:spPr bwMode="auto">
          <a:xfrm>
            <a:off x="7556042" y="4993193"/>
            <a:ext cx="556243" cy="366125"/>
          </a:xfrm>
          <a:prstGeom prst="rect">
            <a:avLst/>
          </a:prstGeom>
          <a:noFill/>
          <a:ln w="9525">
            <a:noFill/>
            <a:miter lim="800000"/>
            <a:headEnd/>
            <a:tailEnd/>
          </a:ln>
          <a:effectLst/>
        </p:spPr>
        <p:txBody>
          <a:bodyPr wrap="none" lIns="73025" tIns="36512" rIns="73025" bIns="36512">
            <a:spAutoFit/>
          </a:bodyPr>
          <a:lstStyle/>
          <a:p>
            <a:pPr defTabSz="585788"/>
            <a:r>
              <a:rPr lang="en-US" sz="1900" dirty="0"/>
              <a:t>100</a:t>
            </a:r>
          </a:p>
        </p:txBody>
      </p:sp>
    </p:spTree>
    <p:extLst>
      <p:ext uri="{BB962C8B-B14F-4D97-AF65-F5344CB8AC3E}">
        <p14:creationId xmlns:p14="http://schemas.microsoft.com/office/powerpoint/2010/main" val="949129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wipe(left)">
                                      <p:cBhvr>
                                        <p:cTn id="15" dur="500"/>
                                        <p:tgtEl>
                                          <p:spTgt spid="32771">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2771">
                                            <p:txEl>
                                              <p:pRg st="3" end="3"/>
                                            </p:txEl>
                                          </p:spTgt>
                                        </p:tgtEl>
                                        <p:attrNameLst>
                                          <p:attrName>style.visibility</p:attrName>
                                        </p:attrNameLst>
                                      </p:cBhvr>
                                      <p:to>
                                        <p:strVal val="visible"/>
                                      </p:to>
                                    </p:set>
                                    <p:animEffect transition="in" filter="wipe(left)">
                                      <p:cBhvr>
                                        <p:cTn id="18" dur="500"/>
                                        <p:tgtEl>
                                          <p:spTgt spid="32771">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2771">
                                            <p:txEl>
                                              <p:pRg st="4" end="4"/>
                                            </p:txEl>
                                          </p:spTgt>
                                        </p:tgtEl>
                                        <p:attrNameLst>
                                          <p:attrName>style.visibility</p:attrName>
                                        </p:attrNameLst>
                                      </p:cBhvr>
                                      <p:to>
                                        <p:strVal val="visible"/>
                                      </p:to>
                                    </p:set>
                                    <p:animEffect transition="in" filter="wipe(left)">
                                      <p:cBhvr>
                                        <p:cTn id="21" dur="500"/>
                                        <p:tgtEl>
                                          <p:spTgt spid="32771">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2771">
                                            <p:txEl>
                                              <p:pRg st="6" end="6"/>
                                            </p:txEl>
                                          </p:spTgt>
                                        </p:tgtEl>
                                        <p:attrNameLst>
                                          <p:attrName>style.visibility</p:attrName>
                                        </p:attrNameLst>
                                      </p:cBhvr>
                                      <p:to>
                                        <p:strVal val="visible"/>
                                      </p:to>
                                    </p:set>
                                    <p:animEffect transition="in" filter="wipe(left)">
                                      <p:cBhvr>
                                        <p:cTn id="26" dur="500"/>
                                        <p:tgtEl>
                                          <p:spTgt spid="32771">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2786"/>
                                        </p:tgtEl>
                                        <p:attrNameLst>
                                          <p:attrName>style.visibility</p:attrName>
                                        </p:attrNameLst>
                                      </p:cBhvr>
                                      <p:to>
                                        <p:strVal val="visible"/>
                                      </p:to>
                                    </p:set>
                                    <p:animEffect transition="in" filter="wipe(left)">
                                      <p:cBhvr>
                                        <p:cTn id="31" dur="500"/>
                                        <p:tgtEl>
                                          <p:spTgt spid="3278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2787"/>
                                        </p:tgtEl>
                                        <p:attrNameLst>
                                          <p:attrName>style.visibility</p:attrName>
                                        </p:attrNameLst>
                                      </p:cBhvr>
                                      <p:to>
                                        <p:strVal val="visible"/>
                                      </p:to>
                                    </p:set>
                                    <p:animEffect transition="in" filter="wipe(left)">
                                      <p:cBhvr>
                                        <p:cTn id="36" dur="500"/>
                                        <p:tgtEl>
                                          <p:spTgt spid="32787"/>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32788"/>
                                        </p:tgtEl>
                                        <p:attrNameLst>
                                          <p:attrName>style.visibility</p:attrName>
                                        </p:attrNameLst>
                                      </p:cBhvr>
                                      <p:to>
                                        <p:strVal val="visible"/>
                                      </p:to>
                                    </p:set>
                                    <p:animEffect transition="in" filter="wipe(left)">
                                      <p:cBhvr>
                                        <p:cTn id="39" dur="500"/>
                                        <p:tgtEl>
                                          <p:spTgt spid="32788"/>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2789"/>
                                        </p:tgtEl>
                                        <p:attrNameLst>
                                          <p:attrName>style.visibility</p:attrName>
                                        </p:attrNameLst>
                                      </p:cBhvr>
                                      <p:to>
                                        <p:strVal val="visible"/>
                                      </p:to>
                                    </p:set>
                                    <p:animEffect transition="in" filter="wipe(left)">
                                      <p:cBhvr>
                                        <p:cTn id="42" dur="500"/>
                                        <p:tgtEl>
                                          <p:spTgt spid="32789"/>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2790"/>
                                        </p:tgtEl>
                                        <p:attrNameLst>
                                          <p:attrName>style.visibility</p:attrName>
                                        </p:attrNameLst>
                                      </p:cBhvr>
                                      <p:to>
                                        <p:strVal val="visible"/>
                                      </p:to>
                                    </p:set>
                                    <p:animEffect transition="in" filter="wipe(left)">
                                      <p:cBhvr>
                                        <p:cTn id="45" dur="500"/>
                                        <p:tgtEl>
                                          <p:spTgt spid="32790"/>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791"/>
                                        </p:tgtEl>
                                        <p:attrNameLst>
                                          <p:attrName>style.visibility</p:attrName>
                                        </p:attrNameLst>
                                      </p:cBhvr>
                                      <p:to>
                                        <p:strVal val="visible"/>
                                      </p:to>
                                    </p:set>
                                    <p:animEffect transition="in" filter="wipe(left)">
                                      <p:cBhvr>
                                        <p:cTn id="48" dur="500"/>
                                        <p:tgtEl>
                                          <p:spTgt spid="32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P spid="32787" grpId="0"/>
      <p:bldP spid="32788" grpId="0"/>
      <p:bldP spid="32789" grpId="0"/>
      <p:bldP spid="32790" grpId="0"/>
      <p:bldP spid="3279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29067" y="182563"/>
            <a:ext cx="8497887" cy="792162"/>
          </a:xfrm>
          <a:noFill/>
          <a:ln/>
        </p:spPr>
        <p:txBody>
          <a:bodyPr/>
          <a:lstStyle/>
          <a:p>
            <a:pPr algn="ctr"/>
            <a:r>
              <a:rPr lang="az-Latn-AZ" sz="4400" dirty="0">
                <a:solidFill>
                  <a:srgbClr val="FF0000"/>
                </a:solidFill>
                <a:latin typeface="Times New Roman" panose="02020603050405020304" pitchFamily="18" charset="0"/>
                <a:cs typeface="Times New Roman" panose="02020603050405020304" pitchFamily="18" charset="0"/>
              </a:rPr>
              <a:t>Dəyərin toplanması prinsipi</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A904521-F2A2-4719-897B-CB72CFDB2CBF}"/>
              </a:ext>
            </a:extLst>
          </p:cNvPr>
          <p:cNvSpPr/>
          <p:nvPr/>
        </p:nvSpPr>
        <p:spPr>
          <a:xfrm>
            <a:off x="64533" y="1341029"/>
            <a:ext cx="9776933" cy="507831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az-Latn-AZ" sz="3600" b="1" dirty="0">
                <a:solidFill>
                  <a:srgbClr val="FF0000"/>
                </a:solidFill>
                <a:latin typeface="Times New Roman" panose="02020603050405020304" pitchFamily="18" charset="0"/>
                <a:cs typeface="Times New Roman" panose="02020603050405020304" pitchFamily="18" charset="0"/>
              </a:rPr>
              <a:t>Annuitetin gələcək və ya cari dəyərini necə tapmaq olar?</a:t>
            </a:r>
          </a:p>
          <a:p>
            <a:pPr algn="just"/>
            <a:r>
              <a:rPr lang="az-Latn-AZ" sz="3600" dirty="0">
                <a:solidFill>
                  <a:srgbClr val="FF0000"/>
                </a:solidFill>
                <a:latin typeface="Times New Roman" panose="02020603050405020304" pitchFamily="18" charset="0"/>
                <a:cs typeface="Times New Roman" panose="02020603050405020304" pitchFamily="18" charset="0"/>
              </a:rPr>
              <a:t>Bunun üçün dəyərin toplanması prinsipinə əsaslanmaq lazımdır: </a:t>
            </a:r>
          </a:p>
          <a:p>
            <a:pPr marL="285750" indent="-285750" algn="just">
              <a:buFont typeface="Arial" panose="020B0604020202020204" pitchFamily="34" charset="0"/>
              <a:buChar char="•"/>
            </a:pPr>
            <a:r>
              <a:rPr lang="az-Latn-AZ" sz="3600" dirty="0">
                <a:solidFill>
                  <a:srgbClr val="FF0000"/>
                </a:solidFill>
                <a:latin typeface="Times New Roman" panose="02020603050405020304" pitchFamily="18" charset="0"/>
                <a:cs typeface="Times New Roman" panose="02020603050405020304" pitchFamily="18" charset="0"/>
              </a:rPr>
              <a:t>İstənilən pul axınının dəyəri həmin pul axınının komponentlərinin dəyərinin cəmindən ibarətdir</a:t>
            </a:r>
          </a:p>
          <a:p>
            <a:pPr algn="ctr"/>
            <a:r>
              <a:rPr lang="az-Latn-AZ" sz="3600" b="1" dirty="0">
                <a:solidFill>
                  <a:srgbClr val="FF0000"/>
                </a:solidFill>
                <a:latin typeface="Times New Roman" panose="02020603050405020304" pitchFamily="18" charset="0"/>
                <a:cs typeface="Times New Roman" panose="02020603050405020304" pitchFamily="18" charset="0"/>
              </a:rPr>
              <a:t>Digər sözlə, biz bütün pul axınlarını eyni zaman anına gətirə bilsək onları sadəcə toplayaraq cəmi dəyəri tapmış olarıq.</a:t>
            </a:r>
          </a:p>
        </p:txBody>
      </p:sp>
    </p:spTree>
    <p:extLst>
      <p:ext uri="{BB962C8B-B14F-4D97-AF65-F5344CB8AC3E}">
        <p14:creationId xmlns:p14="http://schemas.microsoft.com/office/powerpoint/2010/main" val="40146261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01066" y="182563"/>
            <a:ext cx="8279885" cy="792162"/>
          </a:xfrm>
          <a:noFill/>
          <a:ln/>
        </p:spPr>
        <p:txBody>
          <a:bodyPr/>
          <a:lstStyle/>
          <a:p>
            <a:pPr algn="ctr"/>
            <a:r>
              <a:rPr lang="az-Latn-AZ" sz="4400" dirty="0">
                <a:solidFill>
                  <a:srgbClr val="FF0000"/>
                </a:solidFill>
                <a:latin typeface="Times New Roman" panose="02020603050405020304" pitchFamily="18" charset="0"/>
                <a:cs typeface="Times New Roman" panose="02020603050405020304" pitchFamily="18" charset="0"/>
              </a:rPr>
              <a:t>Annuitetin cari dəyəri</a:t>
            </a:r>
            <a:endParaRPr lang="en-US" sz="4400" dirty="0">
              <a:solidFill>
                <a:srgbClr val="FF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5CD79C5-9E26-4CCD-98AD-F128298416A6}"/>
              </a:ext>
            </a:extLst>
          </p:cNvPr>
          <p:cNvSpPr/>
          <p:nvPr/>
        </p:nvSpPr>
        <p:spPr>
          <a:xfrm>
            <a:off x="-18183" y="1162918"/>
            <a:ext cx="9905999" cy="1077218"/>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az-Latn-AZ" sz="3200" dirty="0">
                <a:solidFill>
                  <a:schemeClr val="tx1">
                    <a:lumMod val="50000"/>
                  </a:schemeClr>
                </a:solidFill>
                <a:latin typeface="Times New Roman" panose="02020603050405020304" pitchFamily="18" charset="0"/>
                <a:cs typeface="Times New Roman" panose="02020603050405020304" pitchFamily="18" charset="0"/>
              </a:rPr>
              <a:t>Hər bir annuitet üzrə ödənişin cari dəyərini tapıb toplasaq annuitetin cari dəyərini tapmış olarıq: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066" y="2709010"/>
            <a:ext cx="9604803" cy="1295982"/>
          </a:xfrm>
          <a:prstGeom prst="rect">
            <a:avLst/>
          </a:prstGeom>
        </p:spPr>
      </p:pic>
      <p:sp>
        <p:nvSpPr>
          <p:cNvPr id="6" name="TextBox 5"/>
          <p:cNvSpPr txBox="1"/>
          <p:nvPr/>
        </p:nvSpPr>
        <p:spPr>
          <a:xfrm>
            <a:off x="1497048" y="4868980"/>
            <a:ext cx="184731" cy="369332"/>
          </a:xfrm>
          <a:prstGeom prst="rect">
            <a:avLst/>
          </a:prstGeom>
          <a:noFill/>
        </p:spPr>
        <p:txBody>
          <a:bodyPr wrap="none" rtlCol="0">
            <a:spAutoFit/>
          </a:bodyPr>
          <a:lstStyle/>
          <a:p>
            <a:endParaRPr lang="ru-RU" dirty="0"/>
          </a:p>
        </p:txBody>
      </p:sp>
      <p:sp>
        <p:nvSpPr>
          <p:cNvPr id="8" name="Rectangle 7">
            <a:extLst>
              <a:ext uri="{FF2B5EF4-FFF2-40B4-BE49-F238E27FC236}">
                <a16:creationId xmlns:a16="http://schemas.microsoft.com/office/drawing/2014/main" id="{5267411E-BF7E-4EE1-B0F0-F27D1F880412}"/>
              </a:ext>
            </a:extLst>
          </p:cNvPr>
          <p:cNvSpPr/>
          <p:nvPr/>
        </p:nvSpPr>
        <p:spPr>
          <a:xfrm>
            <a:off x="489062" y="4223756"/>
            <a:ext cx="9316807" cy="2062103"/>
          </a:xfrm>
          <a:prstGeom prst="rect">
            <a:avLst/>
          </a:prstGeom>
        </p:spPr>
        <p:txBody>
          <a:bodyPr wrap="square">
            <a:spAutoFit/>
          </a:bodyPr>
          <a:lstStyle/>
          <a:p>
            <a:r>
              <a:rPr lang="az-Latn-AZ" sz="3200" b="1" dirty="0">
                <a:solidFill>
                  <a:srgbClr val="FF0000"/>
                </a:solidFill>
                <a:latin typeface="Times New Roman" panose="02020603050405020304" pitchFamily="18" charset="0"/>
                <a:cs typeface="Times New Roman" panose="02020603050405020304" pitchFamily="18" charset="0"/>
              </a:rPr>
              <a:t>PV</a:t>
            </a:r>
            <a:r>
              <a:rPr lang="az-Latn-AZ" sz="3200" b="1" dirty="0">
                <a:latin typeface="Times New Roman" panose="02020603050405020304" pitchFamily="18" charset="0"/>
                <a:cs typeface="Times New Roman" panose="02020603050405020304" pitchFamily="18" charset="0"/>
              </a:rPr>
              <a:t> – cari dəyər</a:t>
            </a:r>
          </a:p>
          <a:p>
            <a:r>
              <a:rPr lang="en-US" sz="3200" b="1" dirty="0">
                <a:solidFill>
                  <a:srgbClr val="FF0000"/>
                </a:solidFill>
                <a:latin typeface="Times New Roman" panose="02020603050405020304" pitchFamily="18" charset="0"/>
                <a:cs typeface="Times New Roman" panose="02020603050405020304" pitchFamily="18" charset="0"/>
              </a:rPr>
              <a:t>C</a:t>
            </a:r>
            <a:r>
              <a:rPr lang="az-Latn-AZ" sz="3200" b="1" dirty="0">
                <a:latin typeface="Times New Roman" panose="02020603050405020304" pitchFamily="18" charset="0"/>
                <a:cs typeface="Times New Roman" panose="02020603050405020304" pitchFamily="18" charset="0"/>
              </a:rPr>
              <a:t> – ödənişlər</a:t>
            </a:r>
          </a:p>
          <a:p>
            <a:r>
              <a:rPr lang="az-Latn-AZ" sz="3200" b="1" dirty="0">
                <a:solidFill>
                  <a:srgbClr val="FF0000"/>
                </a:solidFill>
                <a:latin typeface="Times New Roman" panose="02020603050405020304" pitchFamily="18" charset="0"/>
                <a:cs typeface="Times New Roman" panose="02020603050405020304" pitchFamily="18" charset="0"/>
              </a:rPr>
              <a:t>n </a:t>
            </a:r>
            <a:r>
              <a:rPr lang="az-Latn-AZ" sz="3200" b="1" dirty="0">
                <a:latin typeface="Times New Roman" panose="02020603050405020304" pitchFamily="18" charset="0"/>
                <a:cs typeface="Times New Roman" panose="02020603050405020304" pitchFamily="18" charset="0"/>
              </a:rPr>
              <a:t>– pul axınlarının sayı və dövrlərin sayı</a:t>
            </a:r>
          </a:p>
          <a:p>
            <a:r>
              <a:rPr lang="az-Latn-AZ" sz="3200" b="1" dirty="0">
                <a:solidFill>
                  <a:srgbClr val="FF0000"/>
                </a:solidFill>
                <a:latin typeface="Times New Roman" panose="02020603050405020304" pitchFamily="18" charset="0"/>
                <a:cs typeface="Times New Roman" panose="02020603050405020304" pitchFamily="18" charset="0"/>
              </a:rPr>
              <a:t>r</a:t>
            </a:r>
            <a:r>
              <a:rPr lang="az-Latn-AZ" sz="3200" b="1" dirty="0">
                <a:latin typeface="Times New Roman" panose="02020603050405020304" pitchFamily="18" charset="0"/>
                <a:cs typeface="Times New Roman" panose="02020603050405020304" pitchFamily="18" charset="0"/>
              </a:rPr>
              <a:t> – hər dövr üzrə faiz dərəcəsi</a:t>
            </a:r>
          </a:p>
        </p:txBody>
      </p:sp>
    </p:spTree>
    <p:extLst>
      <p:ext uri="{BB962C8B-B14F-4D97-AF65-F5344CB8AC3E}">
        <p14:creationId xmlns:p14="http://schemas.microsoft.com/office/powerpoint/2010/main" val="3875552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129067" y="1524000"/>
            <a:ext cx="9776933" cy="1295400"/>
          </a:xfrm>
          <a:noFill/>
          <a:ln/>
        </p:spPr>
        <p:txBody>
          <a:bodyPr>
            <a:normAutofit/>
          </a:bodyPr>
          <a:lstStyle/>
          <a:p>
            <a:r>
              <a:rPr lang="az-Latn-AZ" sz="2400" b="1" dirty="0">
                <a:solidFill>
                  <a:schemeClr val="tx1">
                    <a:lumMod val="50000"/>
                  </a:schemeClr>
                </a:solidFill>
                <a:latin typeface="Times New Roman" panose="02020603050405020304" pitchFamily="18" charset="0"/>
                <a:cs typeface="Times New Roman" panose="02020603050405020304" pitchFamily="18" charset="0"/>
              </a:rPr>
              <a:t>5 il ərzində 100 manatlıq annuitet misalına qayıdaq</a:t>
            </a:r>
          </a:p>
          <a:p>
            <a:r>
              <a:rPr lang="az-Latn-AZ" sz="2400" b="1" dirty="0">
                <a:solidFill>
                  <a:schemeClr val="tx1">
                    <a:lumMod val="50000"/>
                  </a:schemeClr>
                </a:solidFill>
                <a:latin typeface="Times New Roman" panose="02020603050405020304" pitchFamily="18" charset="0"/>
                <a:cs typeface="Times New Roman" panose="02020603050405020304" pitchFamily="18" charset="0"/>
              </a:rPr>
              <a:t>10% illik faiz dərəcəsi ilə annuitetin cari dəyəri</a:t>
            </a:r>
            <a:r>
              <a:rPr lang="en-US" sz="2400" b="1" dirty="0">
                <a:solidFill>
                  <a:schemeClr val="tx1">
                    <a:lumMod val="50000"/>
                  </a:schemeClr>
                </a:solidFill>
                <a:latin typeface="Times New Roman" panose="02020603050405020304" pitchFamily="18" charset="0"/>
                <a:cs typeface="Times New Roman" panose="02020603050405020304" pitchFamily="18" charset="0"/>
              </a:rPr>
              <a:t>:</a:t>
            </a:r>
          </a:p>
        </p:txBody>
      </p:sp>
      <p:grpSp>
        <p:nvGrpSpPr>
          <p:cNvPr id="38931" name="Group 19"/>
          <p:cNvGrpSpPr>
            <a:grpSpLocks/>
          </p:cNvGrpSpPr>
          <p:nvPr/>
        </p:nvGrpSpPr>
        <p:grpSpPr bwMode="auto">
          <a:xfrm>
            <a:off x="391270" y="5719280"/>
            <a:ext cx="9143873" cy="819196"/>
            <a:chOff x="854" y="3408"/>
            <a:chExt cx="3946" cy="332"/>
          </a:xfrm>
        </p:grpSpPr>
        <p:grpSp>
          <p:nvGrpSpPr>
            <p:cNvPr id="38924" name="Group 12"/>
            <p:cNvGrpSpPr>
              <a:grpSpLocks/>
            </p:cNvGrpSpPr>
            <p:nvPr/>
          </p:nvGrpSpPr>
          <p:grpSpPr bwMode="auto">
            <a:xfrm>
              <a:off x="960" y="3408"/>
              <a:ext cx="3840" cy="193"/>
              <a:chOff x="960" y="3408"/>
              <a:chExt cx="3840" cy="193"/>
            </a:xfrm>
          </p:grpSpPr>
          <p:sp>
            <p:nvSpPr>
              <p:cNvPr id="38917" name="Line 5"/>
              <p:cNvSpPr>
                <a:spLocks noChangeShapeType="1"/>
              </p:cNvSpPr>
              <p:nvPr/>
            </p:nvSpPr>
            <p:spPr bwMode="auto">
              <a:xfrm>
                <a:off x="960" y="3504"/>
                <a:ext cx="3840" cy="0"/>
              </a:xfrm>
              <a:prstGeom prst="line">
                <a:avLst/>
              </a:prstGeom>
              <a:noFill/>
              <a:ln w="12700">
                <a:solidFill>
                  <a:schemeClr val="tx1"/>
                </a:solidFill>
                <a:round/>
                <a:headEnd type="none" w="sm" len="sm"/>
                <a:tailEnd type="stealth" w="med" len="lg"/>
              </a:ln>
              <a:effectLst/>
            </p:spPr>
            <p:txBody>
              <a:bodyPr wrap="none" anchor="ctr"/>
              <a:lstStyle/>
              <a:p>
                <a:endParaRPr lang="en-US" b="1" dirty="0">
                  <a:solidFill>
                    <a:schemeClr val="tx1">
                      <a:lumMod val="50000"/>
                    </a:schemeClr>
                  </a:solidFill>
                  <a:latin typeface="Times New Roman" panose="02020603050405020304" pitchFamily="18" charset="0"/>
                  <a:cs typeface="Times New Roman" panose="02020603050405020304" pitchFamily="18" charset="0"/>
                </a:endParaRPr>
              </a:p>
            </p:txBody>
          </p:sp>
          <p:sp>
            <p:nvSpPr>
              <p:cNvPr id="38918" name="Line 6"/>
              <p:cNvSpPr>
                <a:spLocks noChangeShapeType="1"/>
              </p:cNvSpPr>
              <p:nvPr/>
            </p:nvSpPr>
            <p:spPr bwMode="auto">
              <a:xfrm>
                <a:off x="960" y="3408"/>
                <a:ext cx="0" cy="193"/>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19" name="Line 7"/>
              <p:cNvSpPr>
                <a:spLocks noChangeShapeType="1"/>
              </p:cNvSpPr>
              <p:nvPr/>
            </p:nvSpPr>
            <p:spPr bwMode="auto">
              <a:xfrm>
                <a:off x="1632" y="3408"/>
                <a:ext cx="0" cy="193"/>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20" name="Line 8"/>
              <p:cNvSpPr>
                <a:spLocks noChangeShapeType="1"/>
              </p:cNvSpPr>
              <p:nvPr/>
            </p:nvSpPr>
            <p:spPr bwMode="auto">
              <a:xfrm>
                <a:off x="2256" y="3408"/>
                <a:ext cx="0" cy="193"/>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21" name="Line 9"/>
              <p:cNvSpPr>
                <a:spLocks noChangeShapeType="1"/>
              </p:cNvSpPr>
              <p:nvPr/>
            </p:nvSpPr>
            <p:spPr bwMode="auto">
              <a:xfrm>
                <a:off x="2880" y="3408"/>
                <a:ext cx="0" cy="193"/>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22" name="Line 10"/>
              <p:cNvSpPr>
                <a:spLocks noChangeShapeType="1"/>
              </p:cNvSpPr>
              <p:nvPr/>
            </p:nvSpPr>
            <p:spPr bwMode="auto">
              <a:xfrm>
                <a:off x="3504" y="3408"/>
                <a:ext cx="0" cy="193"/>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23" name="Line 11"/>
              <p:cNvSpPr>
                <a:spLocks noChangeShapeType="1"/>
              </p:cNvSpPr>
              <p:nvPr/>
            </p:nvSpPr>
            <p:spPr bwMode="auto">
              <a:xfrm>
                <a:off x="4127" y="3408"/>
                <a:ext cx="0" cy="193"/>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grpSp>
        <p:sp>
          <p:nvSpPr>
            <p:cNvPr id="38925" name="Rectangle 13"/>
            <p:cNvSpPr>
              <a:spLocks noChangeArrowheads="1"/>
            </p:cNvSpPr>
            <p:nvPr/>
          </p:nvSpPr>
          <p:spPr bwMode="auto">
            <a:xfrm>
              <a:off x="854" y="3590"/>
              <a:ext cx="130" cy="150"/>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0</a:t>
              </a:r>
            </a:p>
          </p:txBody>
        </p:sp>
        <p:sp>
          <p:nvSpPr>
            <p:cNvPr id="38926" name="Rectangle 14"/>
            <p:cNvSpPr>
              <a:spLocks noChangeArrowheads="1"/>
            </p:cNvSpPr>
            <p:nvPr/>
          </p:nvSpPr>
          <p:spPr bwMode="auto">
            <a:xfrm>
              <a:off x="1527" y="3590"/>
              <a:ext cx="130" cy="150"/>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1</a:t>
              </a:r>
            </a:p>
          </p:txBody>
        </p:sp>
        <p:sp>
          <p:nvSpPr>
            <p:cNvPr id="38927" name="Rectangle 15"/>
            <p:cNvSpPr>
              <a:spLocks noChangeArrowheads="1"/>
            </p:cNvSpPr>
            <p:nvPr/>
          </p:nvSpPr>
          <p:spPr bwMode="auto">
            <a:xfrm>
              <a:off x="2150" y="3590"/>
              <a:ext cx="130" cy="150"/>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2</a:t>
              </a:r>
            </a:p>
          </p:txBody>
        </p:sp>
        <p:sp>
          <p:nvSpPr>
            <p:cNvPr id="38928" name="Rectangle 16"/>
            <p:cNvSpPr>
              <a:spLocks noChangeArrowheads="1"/>
            </p:cNvSpPr>
            <p:nvPr/>
          </p:nvSpPr>
          <p:spPr bwMode="auto">
            <a:xfrm>
              <a:off x="2774" y="3590"/>
              <a:ext cx="130" cy="150"/>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3</a:t>
              </a:r>
            </a:p>
          </p:txBody>
        </p:sp>
        <p:sp>
          <p:nvSpPr>
            <p:cNvPr id="38929" name="Rectangle 17"/>
            <p:cNvSpPr>
              <a:spLocks noChangeArrowheads="1"/>
            </p:cNvSpPr>
            <p:nvPr/>
          </p:nvSpPr>
          <p:spPr bwMode="auto">
            <a:xfrm>
              <a:off x="3398" y="3590"/>
              <a:ext cx="130" cy="150"/>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4</a:t>
              </a:r>
            </a:p>
          </p:txBody>
        </p:sp>
        <p:sp>
          <p:nvSpPr>
            <p:cNvPr id="38930" name="Rectangle 18"/>
            <p:cNvSpPr>
              <a:spLocks noChangeArrowheads="1"/>
            </p:cNvSpPr>
            <p:nvPr/>
          </p:nvSpPr>
          <p:spPr bwMode="auto">
            <a:xfrm>
              <a:off x="4022" y="3590"/>
              <a:ext cx="130" cy="150"/>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5</a:t>
              </a:r>
            </a:p>
          </p:txBody>
        </p:sp>
      </p:grpSp>
      <p:sp>
        <p:nvSpPr>
          <p:cNvPr id="38932" name="Rectangle 20"/>
          <p:cNvSpPr>
            <a:spLocks noChangeArrowheads="1"/>
          </p:cNvSpPr>
          <p:nvPr/>
        </p:nvSpPr>
        <p:spPr bwMode="auto">
          <a:xfrm>
            <a:off x="1894509" y="5237901"/>
            <a:ext cx="532197" cy="369974"/>
          </a:xfrm>
          <a:prstGeom prst="rect">
            <a:avLst/>
          </a:prstGeom>
          <a:noFill/>
          <a:ln w="9525">
            <a:noFill/>
            <a:miter lim="800000"/>
            <a:headEnd/>
            <a:tailEnd/>
          </a:ln>
          <a:effectLst/>
        </p:spPr>
        <p:txBody>
          <a:bodyPr wrap="none" lIns="92075" tIns="46038" rIns="92075" bIns="46038">
            <a:spAutoFit/>
          </a:bodyPr>
          <a:lstStyle/>
          <a:p>
            <a:r>
              <a:rPr lang="en-US" b="1" dirty="0">
                <a:solidFill>
                  <a:schemeClr val="tx1">
                    <a:lumMod val="50000"/>
                  </a:schemeClr>
                </a:solidFill>
                <a:latin typeface="Times New Roman" panose="02020603050405020304" pitchFamily="18" charset="0"/>
                <a:cs typeface="Times New Roman" panose="02020603050405020304" pitchFamily="18" charset="0"/>
              </a:rPr>
              <a:t>100</a:t>
            </a:r>
          </a:p>
        </p:txBody>
      </p:sp>
      <p:sp>
        <p:nvSpPr>
          <p:cNvPr id="38933" name="Rectangle 21"/>
          <p:cNvSpPr>
            <a:spLocks noChangeArrowheads="1"/>
          </p:cNvSpPr>
          <p:nvPr/>
        </p:nvSpPr>
        <p:spPr bwMode="auto">
          <a:xfrm>
            <a:off x="3329905" y="5155371"/>
            <a:ext cx="532197" cy="369974"/>
          </a:xfrm>
          <a:prstGeom prst="rect">
            <a:avLst/>
          </a:prstGeom>
          <a:noFill/>
          <a:ln w="9525">
            <a:noFill/>
            <a:miter lim="800000"/>
            <a:headEnd/>
            <a:tailEnd/>
          </a:ln>
          <a:effectLst/>
        </p:spPr>
        <p:txBody>
          <a:bodyPr wrap="none" lIns="92075" tIns="46038" rIns="92075" bIns="46038">
            <a:spAutoFit/>
          </a:bodyPr>
          <a:lstStyle/>
          <a:p>
            <a:r>
              <a:rPr lang="en-US" b="1" dirty="0">
                <a:solidFill>
                  <a:schemeClr val="tx1">
                    <a:lumMod val="50000"/>
                  </a:schemeClr>
                </a:solidFill>
                <a:latin typeface="Times New Roman" panose="02020603050405020304" pitchFamily="18" charset="0"/>
                <a:cs typeface="Times New Roman" panose="02020603050405020304" pitchFamily="18" charset="0"/>
              </a:rPr>
              <a:t>100</a:t>
            </a:r>
          </a:p>
        </p:txBody>
      </p:sp>
      <p:sp>
        <p:nvSpPr>
          <p:cNvPr id="38934" name="Rectangle 22"/>
          <p:cNvSpPr>
            <a:spLocks noChangeArrowheads="1"/>
          </p:cNvSpPr>
          <p:nvPr/>
        </p:nvSpPr>
        <p:spPr bwMode="auto">
          <a:xfrm>
            <a:off x="4800686" y="5225082"/>
            <a:ext cx="532197" cy="369974"/>
          </a:xfrm>
          <a:prstGeom prst="rect">
            <a:avLst/>
          </a:prstGeom>
          <a:noFill/>
          <a:ln w="9525">
            <a:noFill/>
            <a:miter lim="800000"/>
            <a:headEnd/>
            <a:tailEnd/>
          </a:ln>
          <a:effectLst/>
        </p:spPr>
        <p:txBody>
          <a:bodyPr wrap="none" lIns="92075" tIns="46038" rIns="92075" bIns="46038">
            <a:spAutoFit/>
          </a:bodyPr>
          <a:lstStyle/>
          <a:p>
            <a:r>
              <a:rPr lang="en-US" b="1">
                <a:solidFill>
                  <a:schemeClr val="tx1">
                    <a:lumMod val="50000"/>
                  </a:schemeClr>
                </a:solidFill>
                <a:latin typeface="Times New Roman" panose="02020603050405020304" pitchFamily="18" charset="0"/>
                <a:cs typeface="Times New Roman" panose="02020603050405020304" pitchFamily="18" charset="0"/>
              </a:rPr>
              <a:t>100</a:t>
            </a:r>
          </a:p>
        </p:txBody>
      </p:sp>
      <p:sp>
        <p:nvSpPr>
          <p:cNvPr id="38935" name="Rectangle 23"/>
          <p:cNvSpPr>
            <a:spLocks noChangeArrowheads="1"/>
          </p:cNvSpPr>
          <p:nvPr/>
        </p:nvSpPr>
        <p:spPr bwMode="auto">
          <a:xfrm>
            <a:off x="6230430" y="5198312"/>
            <a:ext cx="532197" cy="369974"/>
          </a:xfrm>
          <a:prstGeom prst="rect">
            <a:avLst/>
          </a:prstGeom>
          <a:noFill/>
          <a:ln w="9525">
            <a:noFill/>
            <a:miter lim="800000"/>
            <a:headEnd/>
            <a:tailEnd/>
          </a:ln>
          <a:effectLst/>
        </p:spPr>
        <p:txBody>
          <a:bodyPr wrap="none" lIns="92075" tIns="46038" rIns="92075" bIns="46038">
            <a:spAutoFit/>
          </a:bodyPr>
          <a:lstStyle/>
          <a:p>
            <a:r>
              <a:rPr lang="en-US" b="1" dirty="0">
                <a:solidFill>
                  <a:schemeClr val="tx1">
                    <a:lumMod val="50000"/>
                  </a:schemeClr>
                </a:solidFill>
                <a:latin typeface="Times New Roman" panose="02020603050405020304" pitchFamily="18" charset="0"/>
                <a:cs typeface="Times New Roman" panose="02020603050405020304" pitchFamily="18" charset="0"/>
              </a:rPr>
              <a:t>100</a:t>
            </a:r>
          </a:p>
        </p:txBody>
      </p:sp>
      <p:sp>
        <p:nvSpPr>
          <p:cNvPr id="38936" name="Rectangle 24"/>
          <p:cNvSpPr>
            <a:spLocks noChangeArrowheads="1"/>
          </p:cNvSpPr>
          <p:nvPr/>
        </p:nvSpPr>
        <p:spPr bwMode="auto">
          <a:xfrm>
            <a:off x="7690298" y="5268349"/>
            <a:ext cx="532197" cy="369974"/>
          </a:xfrm>
          <a:prstGeom prst="rect">
            <a:avLst/>
          </a:prstGeom>
          <a:noFill/>
          <a:ln w="9525">
            <a:noFill/>
            <a:miter lim="800000"/>
            <a:headEnd/>
            <a:tailEnd/>
          </a:ln>
          <a:effectLst/>
        </p:spPr>
        <p:txBody>
          <a:bodyPr wrap="none" lIns="92075" tIns="46038" rIns="92075" bIns="46038">
            <a:spAutoFit/>
          </a:bodyPr>
          <a:lstStyle/>
          <a:p>
            <a:r>
              <a:rPr lang="en-US" b="1" dirty="0">
                <a:solidFill>
                  <a:schemeClr val="tx1">
                    <a:lumMod val="50000"/>
                  </a:schemeClr>
                </a:solidFill>
                <a:latin typeface="Times New Roman" panose="02020603050405020304" pitchFamily="18" charset="0"/>
                <a:cs typeface="Times New Roman" panose="02020603050405020304" pitchFamily="18" charset="0"/>
              </a:rPr>
              <a:t>100</a:t>
            </a:r>
          </a:p>
        </p:txBody>
      </p:sp>
      <p:grpSp>
        <p:nvGrpSpPr>
          <p:cNvPr id="3" name="Группа 2"/>
          <p:cNvGrpSpPr/>
          <p:nvPr/>
        </p:nvGrpSpPr>
        <p:grpSpPr>
          <a:xfrm>
            <a:off x="2409596" y="4064333"/>
            <a:ext cx="5523141" cy="1021509"/>
            <a:chOff x="1030059" y="4007691"/>
            <a:chExt cx="5523141" cy="1021509"/>
          </a:xfrm>
        </p:grpSpPr>
        <p:sp>
          <p:nvSpPr>
            <p:cNvPr id="38945" name="Line 33"/>
            <p:cNvSpPr>
              <a:spLocks noChangeShapeType="1"/>
            </p:cNvSpPr>
            <p:nvPr/>
          </p:nvSpPr>
          <p:spPr bwMode="auto">
            <a:xfrm flipV="1">
              <a:off x="6553200" y="4267200"/>
              <a:ext cx="0" cy="762000"/>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6" name="Line 34"/>
            <p:cNvSpPr>
              <a:spLocks noChangeShapeType="1"/>
            </p:cNvSpPr>
            <p:nvPr/>
          </p:nvSpPr>
          <p:spPr bwMode="auto">
            <a:xfrm flipH="1">
              <a:off x="1524000" y="4267200"/>
              <a:ext cx="5029200" cy="0"/>
            </a:xfrm>
            <a:prstGeom prst="line">
              <a:avLst/>
            </a:prstGeom>
            <a:noFill/>
            <a:ln w="12700">
              <a:solidFill>
                <a:schemeClr val="tx1"/>
              </a:solidFill>
              <a:round/>
              <a:headEnd type="none" w="sm" len="sm"/>
              <a:tailEnd type="stealth" w="med" len="lg"/>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7" name="Rectangle 35"/>
            <p:cNvSpPr>
              <a:spLocks noChangeArrowheads="1"/>
            </p:cNvSpPr>
            <p:nvPr/>
          </p:nvSpPr>
          <p:spPr bwMode="auto">
            <a:xfrm>
              <a:off x="1030059" y="4007691"/>
              <a:ext cx="824759" cy="308419"/>
            </a:xfrm>
            <a:prstGeom prst="rect">
              <a:avLst/>
            </a:prstGeom>
            <a:noFill/>
            <a:ln w="9525">
              <a:noFill/>
              <a:miter lim="800000"/>
              <a:headEnd/>
              <a:tailEnd/>
            </a:ln>
            <a:effectLst/>
          </p:spPr>
          <p:txBody>
            <a:bodyPr wrap="square" lIns="92075" tIns="46038" rIns="92075" bIns="46038">
              <a:spAutoFit/>
            </a:bodyPr>
            <a:lstStyle/>
            <a:p>
              <a:r>
                <a:rPr lang="en-US" sz="1400" b="1" dirty="0">
                  <a:solidFill>
                    <a:schemeClr val="tx1">
                      <a:lumMod val="50000"/>
                    </a:schemeClr>
                  </a:solidFill>
                  <a:latin typeface="Times New Roman" panose="02020603050405020304" pitchFamily="18" charset="0"/>
                  <a:cs typeface="Times New Roman" panose="02020603050405020304" pitchFamily="18" charset="0"/>
                </a:rPr>
                <a:t>62.09</a:t>
              </a:r>
            </a:p>
          </p:txBody>
        </p:sp>
      </p:grpSp>
      <p:grpSp>
        <p:nvGrpSpPr>
          <p:cNvPr id="4" name="Группа 3"/>
          <p:cNvGrpSpPr/>
          <p:nvPr/>
        </p:nvGrpSpPr>
        <p:grpSpPr>
          <a:xfrm>
            <a:off x="1973491" y="4230666"/>
            <a:ext cx="4504330" cy="868847"/>
            <a:chOff x="1058270" y="4160353"/>
            <a:chExt cx="4504330" cy="868847"/>
          </a:xfrm>
        </p:grpSpPr>
        <p:sp>
          <p:nvSpPr>
            <p:cNvPr id="38943" name="Line 31"/>
            <p:cNvSpPr>
              <a:spLocks noChangeShapeType="1"/>
            </p:cNvSpPr>
            <p:nvPr/>
          </p:nvSpPr>
          <p:spPr bwMode="auto">
            <a:xfrm flipV="1">
              <a:off x="5562600" y="4419600"/>
              <a:ext cx="0" cy="609600"/>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4" name="Line 32"/>
            <p:cNvSpPr>
              <a:spLocks noChangeShapeType="1"/>
            </p:cNvSpPr>
            <p:nvPr/>
          </p:nvSpPr>
          <p:spPr bwMode="auto">
            <a:xfrm flipH="1">
              <a:off x="1524000" y="4428637"/>
              <a:ext cx="4038600" cy="0"/>
            </a:xfrm>
            <a:prstGeom prst="line">
              <a:avLst/>
            </a:prstGeom>
            <a:noFill/>
            <a:ln w="12700">
              <a:solidFill>
                <a:schemeClr val="tx1"/>
              </a:solidFill>
              <a:round/>
              <a:headEnd type="none" w="sm" len="sm"/>
              <a:tailEnd type="stealth" w="med" len="lg"/>
            </a:ln>
            <a:effectLst/>
          </p:spPr>
          <p:txBody>
            <a:bodyPr wrap="none" anchor="ctr"/>
            <a:lstStyle/>
            <a:p>
              <a:endParaRPr lang="en-US" b="1" dirty="0">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8" name="Rectangle 36"/>
            <p:cNvSpPr>
              <a:spLocks noChangeArrowheads="1"/>
            </p:cNvSpPr>
            <p:nvPr/>
          </p:nvSpPr>
          <p:spPr bwMode="auto">
            <a:xfrm>
              <a:off x="1058270" y="4160353"/>
              <a:ext cx="749097" cy="308419"/>
            </a:xfrm>
            <a:prstGeom prst="rect">
              <a:avLst/>
            </a:prstGeom>
            <a:noFill/>
            <a:ln w="9525">
              <a:noFill/>
              <a:miter lim="800000"/>
              <a:headEnd/>
              <a:tailEnd/>
            </a:ln>
            <a:effectLst/>
          </p:spPr>
          <p:txBody>
            <a:bodyPr wrap="square" lIns="92075" tIns="46038" rIns="92075" bIns="46038">
              <a:spAutoFit/>
            </a:bodyPr>
            <a:lstStyle/>
            <a:p>
              <a:r>
                <a:rPr lang="en-US" sz="1400" b="1" dirty="0">
                  <a:solidFill>
                    <a:schemeClr val="tx1">
                      <a:lumMod val="50000"/>
                    </a:schemeClr>
                  </a:solidFill>
                  <a:latin typeface="Times New Roman" panose="02020603050405020304" pitchFamily="18" charset="0"/>
                  <a:cs typeface="Times New Roman" panose="02020603050405020304" pitchFamily="18" charset="0"/>
                </a:rPr>
                <a:t>68.30</a:t>
              </a:r>
            </a:p>
          </p:txBody>
        </p:sp>
      </p:grpSp>
      <p:grpSp>
        <p:nvGrpSpPr>
          <p:cNvPr id="5" name="Группа 4"/>
          <p:cNvGrpSpPr/>
          <p:nvPr/>
        </p:nvGrpSpPr>
        <p:grpSpPr>
          <a:xfrm>
            <a:off x="1466293" y="4499486"/>
            <a:ext cx="3646306" cy="671487"/>
            <a:chOff x="925694" y="4357713"/>
            <a:chExt cx="3646306" cy="671487"/>
          </a:xfrm>
        </p:grpSpPr>
        <p:sp>
          <p:nvSpPr>
            <p:cNvPr id="38941" name="Line 29"/>
            <p:cNvSpPr>
              <a:spLocks noChangeShapeType="1"/>
            </p:cNvSpPr>
            <p:nvPr/>
          </p:nvSpPr>
          <p:spPr bwMode="auto">
            <a:xfrm flipV="1">
              <a:off x="4572000" y="4572000"/>
              <a:ext cx="0" cy="457200"/>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2" name="Line 30"/>
            <p:cNvSpPr>
              <a:spLocks noChangeShapeType="1"/>
            </p:cNvSpPr>
            <p:nvPr/>
          </p:nvSpPr>
          <p:spPr bwMode="auto">
            <a:xfrm flipH="1">
              <a:off x="1524000" y="4572000"/>
              <a:ext cx="3048000" cy="0"/>
            </a:xfrm>
            <a:prstGeom prst="line">
              <a:avLst/>
            </a:prstGeom>
            <a:noFill/>
            <a:ln w="12700">
              <a:solidFill>
                <a:schemeClr val="tx1"/>
              </a:solidFill>
              <a:round/>
              <a:headEnd type="none" w="sm" len="sm"/>
              <a:tailEnd type="stealth" w="med" len="lg"/>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9" name="Rectangle 37"/>
            <p:cNvSpPr>
              <a:spLocks noChangeArrowheads="1"/>
            </p:cNvSpPr>
            <p:nvPr/>
          </p:nvSpPr>
          <p:spPr bwMode="auto">
            <a:xfrm>
              <a:off x="925694" y="4357713"/>
              <a:ext cx="749097" cy="308419"/>
            </a:xfrm>
            <a:prstGeom prst="rect">
              <a:avLst/>
            </a:prstGeom>
            <a:noFill/>
            <a:ln w="9525">
              <a:noFill/>
              <a:miter lim="800000"/>
              <a:headEnd/>
              <a:tailEnd/>
            </a:ln>
            <a:effectLst/>
          </p:spPr>
          <p:txBody>
            <a:bodyPr wrap="square" lIns="92075" tIns="46038" rIns="92075" bIns="46038">
              <a:spAutoFit/>
            </a:bodyPr>
            <a:lstStyle/>
            <a:p>
              <a:r>
                <a:rPr lang="en-US" sz="1400" b="1" dirty="0">
                  <a:solidFill>
                    <a:schemeClr val="tx1">
                      <a:lumMod val="50000"/>
                    </a:schemeClr>
                  </a:solidFill>
                  <a:latin typeface="Times New Roman" panose="02020603050405020304" pitchFamily="18" charset="0"/>
                  <a:cs typeface="Times New Roman" panose="02020603050405020304" pitchFamily="18" charset="0"/>
                </a:rPr>
                <a:t>75.13</a:t>
              </a:r>
            </a:p>
          </p:txBody>
        </p:sp>
      </p:grpSp>
      <p:grpSp>
        <p:nvGrpSpPr>
          <p:cNvPr id="6" name="Группа 5"/>
          <p:cNvGrpSpPr/>
          <p:nvPr/>
        </p:nvGrpSpPr>
        <p:grpSpPr>
          <a:xfrm>
            <a:off x="1016350" y="4691943"/>
            <a:ext cx="2660794" cy="449026"/>
            <a:chOff x="920606" y="4580174"/>
            <a:chExt cx="2660794" cy="449026"/>
          </a:xfrm>
        </p:grpSpPr>
        <p:sp>
          <p:nvSpPr>
            <p:cNvPr id="38939" name="Line 27"/>
            <p:cNvSpPr>
              <a:spLocks noChangeShapeType="1"/>
            </p:cNvSpPr>
            <p:nvPr/>
          </p:nvSpPr>
          <p:spPr bwMode="auto">
            <a:xfrm flipV="1">
              <a:off x="3581400" y="4724400"/>
              <a:ext cx="0" cy="304800"/>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40" name="Line 28"/>
            <p:cNvSpPr>
              <a:spLocks noChangeShapeType="1"/>
            </p:cNvSpPr>
            <p:nvPr/>
          </p:nvSpPr>
          <p:spPr bwMode="auto">
            <a:xfrm flipH="1">
              <a:off x="1524000" y="4724400"/>
              <a:ext cx="2057400" cy="0"/>
            </a:xfrm>
            <a:prstGeom prst="line">
              <a:avLst/>
            </a:prstGeom>
            <a:noFill/>
            <a:ln w="12700">
              <a:solidFill>
                <a:schemeClr val="tx1"/>
              </a:solidFill>
              <a:round/>
              <a:headEnd type="none" w="sm" len="sm"/>
              <a:tailEnd type="stealth" w="med" len="lg"/>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50" name="Rectangle 38"/>
            <p:cNvSpPr>
              <a:spLocks noChangeArrowheads="1"/>
            </p:cNvSpPr>
            <p:nvPr/>
          </p:nvSpPr>
          <p:spPr bwMode="auto">
            <a:xfrm>
              <a:off x="920606" y="4580174"/>
              <a:ext cx="749096" cy="308419"/>
            </a:xfrm>
            <a:prstGeom prst="rect">
              <a:avLst/>
            </a:prstGeom>
            <a:noFill/>
            <a:ln w="9525">
              <a:noFill/>
              <a:miter lim="800000"/>
              <a:headEnd/>
              <a:tailEnd/>
            </a:ln>
            <a:effectLst/>
          </p:spPr>
          <p:txBody>
            <a:bodyPr wrap="square" lIns="92075" tIns="46038" rIns="92075" bIns="46038">
              <a:spAutoFit/>
            </a:bodyPr>
            <a:lstStyle/>
            <a:p>
              <a:r>
                <a:rPr lang="en-US" sz="1400" b="1" dirty="0">
                  <a:solidFill>
                    <a:schemeClr val="tx1">
                      <a:lumMod val="50000"/>
                    </a:schemeClr>
                  </a:solidFill>
                  <a:latin typeface="Times New Roman" panose="02020603050405020304" pitchFamily="18" charset="0"/>
                  <a:cs typeface="Times New Roman" panose="02020603050405020304" pitchFamily="18" charset="0"/>
                </a:rPr>
                <a:t>82.64</a:t>
              </a:r>
            </a:p>
          </p:txBody>
        </p:sp>
      </p:grpSp>
      <p:grpSp>
        <p:nvGrpSpPr>
          <p:cNvPr id="7" name="Группа 6"/>
          <p:cNvGrpSpPr/>
          <p:nvPr/>
        </p:nvGrpSpPr>
        <p:grpSpPr>
          <a:xfrm>
            <a:off x="554178" y="4889820"/>
            <a:ext cx="1726360" cy="308967"/>
            <a:chOff x="864440" y="4720233"/>
            <a:chExt cx="1726360" cy="308967"/>
          </a:xfrm>
        </p:grpSpPr>
        <p:sp>
          <p:nvSpPr>
            <p:cNvPr id="38937" name="Line 25"/>
            <p:cNvSpPr>
              <a:spLocks noChangeShapeType="1"/>
            </p:cNvSpPr>
            <p:nvPr/>
          </p:nvSpPr>
          <p:spPr bwMode="auto">
            <a:xfrm flipV="1">
              <a:off x="2590800" y="4876800"/>
              <a:ext cx="0" cy="152400"/>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38" name="Line 26"/>
            <p:cNvSpPr>
              <a:spLocks noChangeShapeType="1"/>
            </p:cNvSpPr>
            <p:nvPr/>
          </p:nvSpPr>
          <p:spPr bwMode="auto">
            <a:xfrm flipH="1">
              <a:off x="1524000" y="4876800"/>
              <a:ext cx="1066800" cy="0"/>
            </a:xfrm>
            <a:prstGeom prst="line">
              <a:avLst/>
            </a:prstGeom>
            <a:noFill/>
            <a:ln w="12700">
              <a:solidFill>
                <a:schemeClr val="tx1"/>
              </a:solidFill>
              <a:round/>
              <a:headEnd type="none" w="sm" len="sm"/>
              <a:tailEnd type="stealth" w="med" len="lg"/>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51" name="Rectangle 39"/>
            <p:cNvSpPr>
              <a:spLocks noChangeArrowheads="1"/>
            </p:cNvSpPr>
            <p:nvPr/>
          </p:nvSpPr>
          <p:spPr bwMode="auto">
            <a:xfrm>
              <a:off x="864440" y="4720233"/>
              <a:ext cx="795307" cy="308419"/>
            </a:xfrm>
            <a:prstGeom prst="rect">
              <a:avLst/>
            </a:prstGeom>
            <a:noFill/>
            <a:ln w="9525">
              <a:noFill/>
              <a:miter lim="800000"/>
              <a:headEnd/>
              <a:tailEnd/>
            </a:ln>
            <a:effectLst/>
          </p:spPr>
          <p:txBody>
            <a:bodyPr wrap="square" lIns="92075" tIns="46038" rIns="92075" bIns="46038">
              <a:spAutoFit/>
            </a:bodyPr>
            <a:lstStyle/>
            <a:p>
              <a:r>
                <a:rPr lang="en-US" sz="1400" b="1" dirty="0">
                  <a:solidFill>
                    <a:schemeClr val="tx1">
                      <a:lumMod val="50000"/>
                    </a:schemeClr>
                  </a:solidFill>
                  <a:latin typeface="Times New Roman" panose="02020603050405020304" pitchFamily="18" charset="0"/>
                  <a:cs typeface="Times New Roman" panose="02020603050405020304" pitchFamily="18" charset="0"/>
                </a:rPr>
                <a:t>90.91</a:t>
              </a:r>
            </a:p>
          </p:txBody>
        </p:sp>
      </p:grpSp>
      <p:grpSp>
        <p:nvGrpSpPr>
          <p:cNvPr id="8" name="Группа 7"/>
          <p:cNvGrpSpPr/>
          <p:nvPr/>
        </p:nvGrpSpPr>
        <p:grpSpPr>
          <a:xfrm>
            <a:off x="112834" y="5210579"/>
            <a:ext cx="1102955" cy="330644"/>
            <a:chOff x="669925" y="5029200"/>
            <a:chExt cx="701675" cy="330644"/>
          </a:xfrm>
        </p:grpSpPr>
        <p:sp>
          <p:nvSpPr>
            <p:cNvPr id="38952" name="Line 40"/>
            <p:cNvSpPr>
              <a:spLocks noChangeShapeType="1"/>
            </p:cNvSpPr>
            <p:nvPr/>
          </p:nvSpPr>
          <p:spPr bwMode="auto">
            <a:xfrm>
              <a:off x="762000" y="5029200"/>
              <a:ext cx="533400" cy="0"/>
            </a:xfrm>
            <a:prstGeom prst="line">
              <a:avLst/>
            </a:prstGeom>
            <a:noFill/>
            <a:ln w="12700">
              <a:solidFill>
                <a:schemeClr val="tx1"/>
              </a:solidFill>
              <a:round/>
              <a:headEnd type="none" w="sm" len="sm"/>
              <a:tailEnd type="none" w="sm" len="sm"/>
            </a:ln>
            <a:effectLst/>
          </p:spPr>
          <p:txBody>
            <a:bodyPr wrap="none" anchor="ctr"/>
            <a:lstStyle/>
            <a:p>
              <a:endParaRPr lang="en-US" b="1">
                <a:solidFill>
                  <a:schemeClr val="tx1">
                    <a:lumMod val="50000"/>
                  </a:schemeClr>
                </a:solidFill>
                <a:latin typeface="Times New Roman" panose="02020603050405020304" pitchFamily="18" charset="0"/>
                <a:cs typeface="Times New Roman" panose="02020603050405020304" pitchFamily="18" charset="0"/>
              </a:endParaRPr>
            </a:p>
          </p:txBody>
        </p:sp>
        <p:sp>
          <p:nvSpPr>
            <p:cNvPr id="38953" name="Rectangle 41"/>
            <p:cNvSpPr>
              <a:spLocks noChangeArrowheads="1"/>
            </p:cNvSpPr>
            <p:nvPr/>
          </p:nvSpPr>
          <p:spPr bwMode="auto">
            <a:xfrm>
              <a:off x="669925" y="5051425"/>
              <a:ext cx="701675" cy="308419"/>
            </a:xfrm>
            <a:prstGeom prst="rect">
              <a:avLst/>
            </a:prstGeom>
            <a:noFill/>
            <a:ln w="9525">
              <a:noFill/>
              <a:miter lim="800000"/>
              <a:headEnd/>
              <a:tailEnd/>
            </a:ln>
            <a:effectLst/>
          </p:spPr>
          <p:txBody>
            <a:bodyPr lIns="92075" tIns="46038" rIns="92075" bIns="46038">
              <a:spAutoFit/>
            </a:bodyPr>
            <a:lstStyle/>
            <a:p>
              <a:r>
                <a:rPr lang="en-US" sz="1400" b="1" dirty="0">
                  <a:solidFill>
                    <a:schemeClr val="tx1">
                      <a:lumMod val="50000"/>
                    </a:schemeClr>
                  </a:solidFill>
                  <a:latin typeface="Times New Roman" panose="02020603050405020304" pitchFamily="18" charset="0"/>
                  <a:cs typeface="Times New Roman" panose="02020603050405020304" pitchFamily="18" charset="0"/>
                </a:rPr>
                <a:t>379.08</a:t>
              </a:r>
            </a:p>
          </p:txBody>
        </p:sp>
      </p:grpSp>
      <p:sp>
        <p:nvSpPr>
          <p:cNvPr id="43" name="Rectangle 2"/>
          <p:cNvSpPr txBox="1">
            <a:spLocks noChangeArrowheads="1"/>
          </p:cNvSpPr>
          <p:nvPr/>
        </p:nvSpPr>
        <p:spPr>
          <a:xfrm>
            <a:off x="2040" y="-21494"/>
            <a:ext cx="8423883" cy="990600"/>
          </a:xfrm>
          <a:prstGeom prst="rect">
            <a:avLst/>
          </a:prstGeom>
          <a:noFill/>
          <a:ln/>
        </p:spPr>
        <p:txBody>
          <a:bodyPr vert="horz" anchor="b"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fontAlgn="auto">
              <a:spcAft>
                <a:spcPts val="0"/>
              </a:spcAft>
            </a:pPr>
            <a:r>
              <a:rPr lang="az-Latn-AZ" sz="4400" b="1" dirty="0">
                <a:solidFill>
                  <a:schemeClr val="tx1">
                    <a:lumMod val="50000"/>
                  </a:schemeClr>
                </a:solidFill>
                <a:latin typeface="Times New Roman" panose="02020603050405020304" pitchFamily="18" charset="0"/>
                <a:cs typeface="Times New Roman" panose="02020603050405020304" pitchFamily="18" charset="0"/>
              </a:rPr>
              <a:t>Annuitetin cari dəyəri</a:t>
            </a:r>
            <a:endParaRPr lang="en-US" sz="4400" b="1" dirty="0">
              <a:solidFill>
                <a:schemeClr val="tx1">
                  <a:lumMod val="50000"/>
                </a:schemeClr>
              </a:solidFill>
              <a:latin typeface="Times New Roman" panose="02020603050405020304" pitchFamily="18" charset="0"/>
              <a:cs typeface="Times New Roman" panose="02020603050405020304" pitchFamily="18" charset="0"/>
            </a:endParaRPr>
          </a:p>
        </p:txBody>
      </p:sp>
      <p:graphicFrame>
        <p:nvGraphicFramePr>
          <p:cNvPr id="9" name="Объект 8"/>
          <p:cNvGraphicFramePr>
            <a:graphicFrameLocks noChangeAspect="1"/>
          </p:cNvGraphicFramePr>
          <p:nvPr>
            <p:extLst>
              <p:ext uri="{D42A27DB-BD31-4B8C-83A1-F6EECF244321}">
                <p14:modId xmlns:p14="http://schemas.microsoft.com/office/powerpoint/2010/main" val="4260192547"/>
              </p:ext>
            </p:extLst>
          </p:nvPr>
        </p:nvGraphicFramePr>
        <p:xfrm>
          <a:off x="693000" y="2971801"/>
          <a:ext cx="900000" cy="437143"/>
        </p:xfrm>
        <a:graphic>
          <a:graphicData uri="http://schemas.openxmlformats.org/presentationml/2006/ole">
            <mc:AlternateContent xmlns:mc="http://schemas.openxmlformats.org/markup-compatibility/2006">
              <mc:Choice xmlns:v="urn:schemas-microsoft-com:vml" Requires="v">
                <p:oleObj spid="_x0000_s207345" name="Формула" r:id="rId4" imgW="444240" imgH="215640" progId="Equation.3">
                  <p:embed/>
                </p:oleObj>
              </mc:Choice>
              <mc:Fallback>
                <p:oleObj name="Формула" r:id="rId4" imgW="444240" imgH="215640" progId="Equation.3">
                  <p:embed/>
                  <p:pic>
                    <p:nvPicPr>
                      <p:cNvPr id="9" name="Объект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000" y="2971801"/>
                        <a:ext cx="900000" cy="4371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3824551370"/>
              </p:ext>
            </p:extLst>
          </p:nvPr>
        </p:nvGraphicFramePr>
        <p:xfrm>
          <a:off x="1623275" y="2819400"/>
          <a:ext cx="900000" cy="827026"/>
        </p:xfrm>
        <a:graphic>
          <a:graphicData uri="http://schemas.openxmlformats.org/presentationml/2006/ole">
            <mc:AlternateContent xmlns:mc="http://schemas.openxmlformats.org/markup-compatibility/2006">
              <mc:Choice xmlns:v="urn:schemas-microsoft-com:vml" Requires="v">
                <p:oleObj spid="_x0000_s207346" name="Формула" r:id="rId6" imgW="469800" imgH="431640" progId="Equation.3">
                  <p:embed/>
                </p:oleObj>
              </mc:Choice>
              <mc:Fallback>
                <p:oleObj name="Формула" r:id="rId6" imgW="469800" imgH="431640" progId="Equation.3">
                  <p:embed/>
                  <p:pic>
                    <p:nvPicPr>
                      <p:cNvPr id="10" name="Объект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23275" y="2819400"/>
                        <a:ext cx="900000" cy="8270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1416005156"/>
              </p:ext>
            </p:extLst>
          </p:nvPr>
        </p:nvGraphicFramePr>
        <p:xfrm>
          <a:off x="2877570" y="2819400"/>
          <a:ext cx="900000" cy="784620"/>
        </p:xfrm>
        <a:graphic>
          <a:graphicData uri="http://schemas.openxmlformats.org/presentationml/2006/ole">
            <mc:AlternateContent xmlns:mc="http://schemas.openxmlformats.org/markup-compatibility/2006">
              <mc:Choice xmlns:v="urn:schemas-microsoft-com:vml" Requires="v">
                <p:oleObj spid="_x0000_s207347" name="Формула" r:id="rId8" imgW="495000" imgH="431640" progId="Equation.3">
                  <p:embed/>
                </p:oleObj>
              </mc:Choice>
              <mc:Fallback>
                <p:oleObj name="Формула" r:id="rId8" imgW="495000" imgH="431640" progId="Equation.3">
                  <p:embed/>
                  <p:pic>
                    <p:nvPicPr>
                      <p:cNvPr id="11" name="Объект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77570" y="2819400"/>
                        <a:ext cx="900000" cy="7846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Объект 11"/>
          <p:cNvGraphicFramePr>
            <a:graphicFrameLocks noChangeAspect="1"/>
          </p:cNvGraphicFramePr>
          <p:nvPr>
            <p:extLst>
              <p:ext uri="{D42A27DB-BD31-4B8C-83A1-F6EECF244321}">
                <p14:modId xmlns:p14="http://schemas.microsoft.com/office/powerpoint/2010/main" val="1549739225"/>
              </p:ext>
            </p:extLst>
          </p:nvPr>
        </p:nvGraphicFramePr>
        <p:xfrm>
          <a:off x="4129200" y="2819400"/>
          <a:ext cx="900000" cy="805268"/>
        </p:xfrm>
        <a:graphic>
          <a:graphicData uri="http://schemas.openxmlformats.org/presentationml/2006/ole">
            <mc:AlternateContent xmlns:mc="http://schemas.openxmlformats.org/markup-compatibility/2006">
              <mc:Choice xmlns:v="urn:schemas-microsoft-com:vml" Requires="v">
                <p:oleObj spid="_x0000_s207348" name="Формула" r:id="rId10" imgW="482400" imgH="431640" progId="Equation.3">
                  <p:embed/>
                </p:oleObj>
              </mc:Choice>
              <mc:Fallback>
                <p:oleObj name="Формула" r:id="rId10" imgW="482400" imgH="431640" progId="Equation.3">
                  <p:embed/>
                  <p:pic>
                    <p:nvPicPr>
                      <p:cNvPr id="12" name="Объект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29200" y="2819400"/>
                        <a:ext cx="900000" cy="8052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13940419"/>
              </p:ext>
            </p:extLst>
          </p:nvPr>
        </p:nvGraphicFramePr>
        <p:xfrm>
          <a:off x="5348400" y="2819400"/>
          <a:ext cx="900000" cy="784620"/>
        </p:xfrm>
        <a:graphic>
          <a:graphicData uri="http://schemas.openxmlformats.org/presentationml/2006/ole">
            <mc:AlternateContent xmlns:mc="http://schemas.openxmlformats.org/markup-compatibility/2006">
              <mc:Choice xmlns:v="urn:schemas-microsoft-com:vml" Requires="v">
                <p:oleObj spid="_x0000_s207349" name="Формула" r:id="rId12" imgW="495000" imgH="431640" progId="Equation.3">
                  <p:embed/>
                </p:oleObj>
              </mc:Choice>
              <mc:Fallback>
                <p:oleObj name="Формула" r:id="rId12" imgW="495000" imgH="431640" progId="Equation.3">
                  <p:embed/>
                  <p:pic>
                    <p:nvPicPr>
                      <p:cNvPr id="13" name="Объект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48400" y="2819400"/>
                        <a:ext cx="900000" cy="7846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Объект 13"/>
          <p:cNvGraphicFramePr>
            <a:graphicFrameLocks noChangeAspect="1"/>
          </p:cNvGraphicFramePr>
          <p:nvPr>
            <p:extLst>
              <p:ext uri="{D42A27DB-BD31-4B8C-83A1-F6EECF244321}">
                <p14:modId xmlns:p14="http://schemas.microsoft.com/office/powerpoint/2010/main" val="4250015672"/>
              </p:ext>
            </p:extLst>
          </p:nvPr>
        </p:nvGraphicFramePr>
        <p:xfrm>
          <a:off x="6615113" y="2819400"/>
          <a:ext cx="900000" cy="805268"/>
        </p:xfrm>
        <a:graphic>
          <a:graphicData uri="http://schemas.openxmlformats.org/presentationml/2006/ole">
            <mc:AlternateContent xmlns:mc="http://schemas.openxmlformats.org/markup-compatibility/2006">
              <mc:Choice xmlns:v="urn:schemas-microsoft-com:vml" Requires="v">
                <p:oleObj spid="_x0000_s207350" name="Формула" r:id="rId14" imgW="482400" imgH="431640" progId="Equation.3">
                  <p:embed/>
                </p:oleObj>
              </mc:Choice>
              <mc:Fallback>
                <p:oleObj name="Формула" r:id="rId14" imgW="482400" imgH="431640" progId="Equation.3">
                  <p:embed/>
                  <p:pic>
                    <p:nvPicPr>
                      <p:cNvPr id="14" name="Объект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15113" y="2819400"/>
                        <a:ext cx="900000" cy="8052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Объект 14"/>
          <p:cNvGraphicFramePr>
            <a:graphicFrameLocks noChangeAspect="1"/>
          </p:cNvGraphicFramePr>
          <p:nvPr>
            <p:extLst>
              <p:ext uri="{D42A27DB-BD31-4B8C-83A1-F6EECF244321}">
                <p14:modId xmlns:p14="http://schemas.microsoft.com/office/powerpoint/2010/main" val="2975859307"/>
              </p:ext>
            </p:extLst>
          </p:nvPr>
        </p:nvGraphicFramePr>
        <p:xfrm>
          <a:off x="7551000" y="3048000"/>
          <a:ext cx="1251838" cy="381000"/>
        </p:xfrm>
        <a:graphic>
          <a:graphicData uri="http://schemas.openxmlformats.org/presentationml/2006/ole">
            <mc:AlternateContent xmlns:mc="http://schemas.openxmlformats.org/markup-compatibility/2006">
              <mc:Choice xmlns:v="urn:schemas-microsoft-com:vml" Requires="v">
                <p:oleObj spid="_x0000_s207351" name="Формула" r:id="rId16" imgW="583920" imgH="177480" progId="Equation.3">
                  <p:embed/>
                </p:oleObj>
              </mc:Choice>
              <mc:Fallback>
                <p:oleObj name="Формула" r:id="rId16" imgW="583920" imgH="177480" progId="Equation.3">
                  <p:embed/>
                  <p:pic>
                    <p:nvPicPr>
                      <p:cNvPr id="15" name="Объект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551000" y="3048000"/>
                        <a:ext cx="1251838"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Объект 15"/>
          <p:cNvGraphicFramePr>
            <a:graphicFrameLocks noChangeAspect="1"/>
          </p:cNvGraphicFramePr>
          <p:nvPr>
            <p:extLst>
              <p:ext uri="{D42A27DB-BD31-4B8C-83A1-F6EECF244321}">
                <p14:modId xmlns:p14="http://schemas.microsoft.com/office/powerpoint/2010/main" val="1458393298"/>
              </p:ext>
            </p:extLst>
          </p:nvPr>
        </p:nvGraphicFramePr>
        <p:xfrm>
          <a:off x="2509747" y="3048000"/>
          <a:ext cx="360000" cy="360000"/>
        </p:xfrm>
        <a:graphic>
          <a:graphicData uri="http://schemas.openxmlformats.org/presentationml/2006/ole">
            <mc:AlternateContent xmlns:mc="http://schemas.openxmlformats.org/markup-compatibility/2006">
              <mc:Choice xmlns:v="urn:schemas-microsoft-com:vml" Requires="v">
                <p:oleObj spid="_x0000_s207352" name="Формула" r:id="rId18" imgW="139680" imgH="139680" progId="Equation.3">
                  <p:embed/>
                </p:oleObj>
              </mc:Choice>
              <mc:Fallback>
                <p:oleObj name="Формула" r:id="rId18" imgW="139680" imgH="139680" progId="Equation.3">
                  <p:embed/>
                  <p:pic>
                    <p:nvPicPr>
                      <p:cNvPr id="16" name="Объект 1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509747" y="3048000"/>
                        <a:ext cx="360000" cy="36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Объект 16"/>
          <p:cNvGraphicFramePr>
            <a:graphicFrameLocks noChangeAspect="1"/>
          </p:cNvGraphicFramePr>
          <p:nvPr>
            <p:extLst>
              <p:ext uri="{D42A27DB-BD31-4B8C-83A1-F6EECF244321}">
                <p14:modId xmlns:p14="http://schemas.microsoft.com/office/powerpoint/2010/main" val="3088300031"/>
              </p:ext>
            </p:extLst>
          </p:nvPr>
        </p:nvGraphicFramePr>
        <p:xfrm>
          <a:off x="3733800" y="3048001"/>
          <a:ext cx="360362" cy="360363"/>
        </p:xfrm>
        <a:graphic>
          <a:graphicData uri="http://schemas.openxmlformats.org/presentationml/2006/ole">
            <mc:AlternateContent xmlns:mc="http://schemas.openxmlformats.org/markup-compatibility/2006">
              <mc:Choice xmlns:v="urn:schemas-microsoft-com:vml" Requires="v">
                <p:oleObj spid="_x0000_s207353" name="Формула" r:id="rId20" imgW="139700" imgH="139700" progId="Equation.3">
                  <p:embed/>
                </p:oleObj>
              </mc:Choice>
              <mc:Fallback>
                <p:oleObj name="Формула" r:id="rId20" imgW="139700" imgH="139700" progId="Equation.3">
                  <p:embed/>
                  <p:pic>
                    <p:nvPicPr>
                      <p:cNvPr id="17" name="Объект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33800" y="3048001"/>
                        <a:ext cx="360362"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Объект 17"/>
          <p:cNvGraphicFramePr>
            <a:graphicFrameLocks noChangeAspect="1"/>
          </p:cNvGraphicFramePr>
          <p:nvPr>
            <p:extLst>
              <p:ext uri="{D42A27DB-BD31-4B8C-83A1-F6EECF244321}">
                <p14:modId xmlns:p14="http://schemas.microsoft.com/office/powerpoint/2010/main" val="3834349533"/>
              </p:ext>
            </p:extLst>
          </p:nvPr>
        </p:nvGraphicFramePr>
        <p:xfrm>
          <a:off x="4963207" y="3048001"/>
          <a:ext cx="360363" cy="360363"/>
        </p:xfrm>
        <a:graphic>
          <a:graphicData uri="http://schemas.openxmlformats.org/presentationml/2006/ole">
            <mc:AlternateContent xmlns:mc="http://schemas.openxmlformats.org/markup-compatibility/2006">
              <mc:Choice xmlns:v="urn:schemas-microsoft-com:vml" Requires="v">
                <p:oleObj spid="_x0000_s207354" name="Формула" r:id="rId21" imgW="139700" imgH="139700" progId="Equation.3">
                  <p:embed/>
                </p:oleObj>
              </mc:Choice>
              <mc:Fallback>
                <p:oleObj name="Формула" r:id="rId21" imgW="139700" imgH="139700" progId="Equation.3">
                  <p:embed/>
                  <p:pic>
                    <p:nvPicPr>
                      <p:cNvPr id="18" name="Объект 1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63207" y="3048001"/>
                        <a:ext cx="360363"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Объект 18"/>
          <p:cNvGraphicFramePr>
            <a:graphicFrameLocks noChangeAspect="1"/>
          </p:cNvGraphicFramePr>
          <p:nvPr>
            <p:extLst>
              <p:ext uri="{D42A27DB-BD31-4B8C-83A1-F6EECF244321}">
                <p14:modId xmlns:p14="http://schemas.microsoft.com/office/powerpoint/2010/main" val="366806774"/>
              </p:ext>
            </p:extLst>
          </p:nvPr>
        </p:nvGraphicFramePr>
        <p:xfrm>
          <a:off x="6269038" y="3068638"/>
          <a:ext cx="360363" cy="360363"/>
        </p:xfrm>
        <a:graphic>
          <a:graphicData uri="http://schemas.openxmlformats.org/presentationml/2006/ole">
            <mc:AlternateContent xmlns:mc="http://schemas.openxmlformats.org/markup-compatibility/2006">
              <mc:Choice xmlns:v="urn:schemas-microsoft-com:vml" Requires="v">
                <p:oleObj spid="_x0000_s207355" name="Формула" r:id="rId22" imgW="139700" imgH="139700" progId="Equation.3">
                  <p:embed/>
                </p:oleObj>
              </mc:Choice>
              <mc:Fallback>
                <p:oleObj name="Формула" r:id="rId22" imgW="139700" imgH="139700" progId="Equation.3">
                  <p:embed/>
                  <p:pic>
                    <p:nvPicPr>
                      <p:cNvPr id="19" name="Объект 1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269038" y="3068638"/>
                        <a:ext cx="360363" cy="36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269045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wipe(left)">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wipe(left)">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8931"/>
                                        </p:tgtEl>
                                        <p:attrNameLst>
                                          <p:attrName>style.visibility</p:attrName>
                                        </p:attrNameLst>
                                      </p:cBhvr>
                                      <p:to>
                                        <p:strVal val="visible"/>
                                      </p:to>
                                    </p:set>
                                    <p:animEffect transition="in" filter="wipe(left)">
                                      <p:cBhvr>
                                        <p:cTn id="17" dur="500"/>
                                        <p:tgtEl>
                                          <p:spTgt spid="389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8936"/>
                                        </p:tgtEl>
                                        <p:attrNameLst>
                                          <p:attrName>style.visibility</p:attrName>
                                        </p:attrNameLst>
                                      </p:cBhvr>
                                      <p:to>
                                        <p:strVal val="visible"/>
                                      </p:to>
                                    </p:set>
                                    <p:animEffect transition="in" filter="wipe(down)">
                                      <p:cBhvr>
                                        <p:cTn id="22" dur="500"/>
                                        <p:tgtEl>
                                          <p:spTgt spid="3893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8935"/>
                                        </p:tgtEl>
                                        <p:attrNameLst>
                                          <p:attrName>style.visibility</p:attrName>
                                        </p:attrNameLst>
                                      </p:cBhvr>
                                      <p:to>
                                        <p:strVal val="visible"/>
                                      </p:to>
                                    </p:set>
                                    <p:animEffect transition="in" filter="wipe(down)">
                                      <p:cBhvr>
                                        <p:cTn id="25" dur="500"/>
                                        <p:tgtEl>
                                          <p:spTgt spid="38935"/>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8934"/>
                                        </p:tgtEl>
                                        <p:attrNameLst>
                                          <p:attrName>style.visibility</p:attrName>
                                        </p:attrNameLst>
                                      </p:cBhvr>
                                      <p:to>
                                        <p:strVal val="visible"/>
                                      </p:to>
                                    </p:set>
                                    <p:animEffect transition="in" filter="wipe(down)">
                                      <p:cBhvr>
                                        <p:cTn id="28" dur="500"/>
                                        <p:tgtEl>
                                          <p:spTgt spid="38934"/>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8933"/>
                                        </p:tgtEl>
                                        <p:attrNameLst>
                                          <p:attrName>style.visibility</p:attrName>
                                        </p:attrNameLst>
                                      </p:cBhvr>
                                      <p:to>
                                        <p:strVal val="visible"/>
                                      </p:to>
                                    </p:set>
                                    <p:animEffect transition="in" filter="wipe(down)">
                                      <p:cBhvr>
                                        <p:cTn id="31" dur="500"/>
                                        <p:tgtEl>
                                          <p:spTgt spid="38933"/>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8932"/>
                                        </p:tgtEl>
                                        <p:attrNameLst>
                                          <p:attrName>style.visibility</p:attrName>
                                        </p:attrNameLst>
                                      </p:cBhvr>
                                      <p:to>
                                        <p:strVal val="visible"/>
                                      </p:to>
                                    </p:set>
                                    <p:animEffect transition="in" filter="wipe(down)">
                                      <p:cBhvr>
                                        <p:cTn id="34" dur="500"/>
                                        <p:tgtEl>
                                          <p:spTgt spid="3893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left)">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right)">
                                      <p:cBhvr>
                                        <p:cTn id="44" dur="500"/>
                                        <p:tgtEl>
                                          <p:spTgt spid="3"/>
                                        </p:tgtEl>
                                      </p:cBhvr>
                                    </p:animEffect>
                                  </p:childTnLst>
                                </p:cTn>
                              </p:par>
                              <p:par>
                                <p:cTn id="45" presetID="22" presetClass="entr" presetSubtype="2"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right)">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right)">
                                      <p:cBhvr>
                                        <p:cTn id="52" dur="500"/>
                                        <p:tgtEl>
                                          <p:spTgt spid="4"/>
                                        </p:tgtEl>
                                      </p:cBhvr>
                                    </p:animEffect>
                                  </p:childTnLst>
                                </p:cTn>
                              </p:par>
                              <p:par>
                                <p:cTn id="53" presetID="22" presetClass="entr" presetSubtype="2" fill="hold"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right)">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right)">
                                      <p:cBhvr>
                                        <p:cTn id="60" dur="500"/>
                                        <p:tgtEl>
                                          <p:spTgt spid="5"/>
                                        </p:tgtEl>
                                      </p:cBhvr>
                                    </p:animEffect>
                                  </p:childTnLst>
                                </p:cTn>
                              </p:par>
                              <p:par>
                                <p:cTn id="61" presetID="22" presetClass="entr" presetSubtype="2" fill="hold" nodeType="with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wipe(right)">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par>
                                <p:cTn id="69" presetID="22" presetClass="entr" presetSubtype="2" fill="hold" nodeType="with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wipe(right)">
                                      <p:cBhvr>
                                        <p:cTn id="71" dur="500"/>
                                        <p:tgtEl>
                                          <p:spTgt spid="1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nodeType="clickEffect">
                                  <p:stCondLst>
                                    <p:cond delay="0"/>
                                  </p:stCondLst>
                                  <p:childTnLst>
                                    <p:set>
                                      <p:cBhvr>
                                        <p:cTn id="75" dur="1" fill="hold">
                                          <p:stCondLst>
                                            <p:cond delay="0"/>
                                          </p:stCondLst>
                                        </p:cTn>
                                        <p:tgtEl>
                                          <p:spTgt spid="7"/>
                                        </p:tgtEl>
                                        <p:attrNameLst>
                                          <p:attrName>style.visibility</p:attrName>
                                        </p:attrNameLst>
                                      </p:cBhvr>
                                      <p:to>
                                        <p:strVal val="visible"/>
                                      </p:to>
                                    </p:set>
                                    <p:animEffect transition="in" filter="wipe(right)">
                                      <p:cBhvr>
                                        <p:cTn id="76" dur="500"/>
                                        <p:tgtEl>
                                          <p:spTgt spid="7"/>
                                        </p:tgtEl>
                                      </p:cBhvr>
                                    </p:animEffect>
                                  </p:childTnLst>
                                </p:cTn>
                              </p:par>
                              <p:par>
                                <p:cTn id="77" presetID="22" presetClass="entr" presetSubtype="2" fill="hold" nodeType="withEffect">
                                  <p:stCondLst>
                                    <p:cond delay="0"/>
                                  </p:stCondLst>
                                  <p:childTnLst>
                                    <p:set>
                                      <p:cBhvr>
                                        <p:cTn id="78" dur="1" fill="hold">
                                          <p:stCondLst>
                                            <p:cond delay="0"/>
                                          </p:stCondLst>
                                        </p:cTn>
                                        <p:tgtEl>
                                          <p:spTgt spid="10"/>
                                        </p:tgtEl>
                                        <p:attrNameLst>
                                          <p:attrName>style.visibility</p:attrName>
                                        </p:attrNameLst>
                                      </p:cBhvr>
                                      <p:to>
                                        <p:strVal val="visible"/>
                                      </p:to>
                                    </p:set>
                                    <p:animEffect transition="in" filter="wipe(right)">
                                      <p:cBhvr>
                                        <p:cTn id="79" dur="500"/>
                                        <p:tgtEl>
                                          <p:spTgt spid="1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nodeType="click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wipe(up)">
                                      <p:cBhvr>
                                        <p:cTn id="84" dur="500"/>
                                        <p:tgtEl>
                                          <p:spTgt spid="8"/>
                                        </p:tgtEl>
                                      </p:cBhvr>
                                    </p:animEffect>
                                  </p:childTnLst>
                                </p:cTn>
                              </p:par>
                              <p:par>
                                <p:cTn id="85" presetID="22" presetClass="entr" presetSubtype="4" fill="hold" nodeType="with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down)">
                                      <p:cBhvr>
                                        <p:cTn id="87" dur="500"/>
                                        <p:tgtEl>
                                          <p:spTgt spid="15"/>
                                        </p:tgtEl>
                                      </p:cBhvr>
                                    </p:animEffect>
                                  </p:childTnLst>
                                </p:cTn>
                              </p:par>
                              <p:par>
                                <p:cTn id="88" presetID="22" presetClass="entr" presetSubtype="2" fill="hold" nodeType="withEffect">
                                  <p:stCondLst>
                                    <p:cond delay="0"/>
                                  </p:stCondLst>
                                  <p:childTnLst>
                                    <p:set>
                                      <p:cBhvr>
                                        <p:cTn id="89" dur="1" fill="hold">
                                          <p:stCondLst>
                                            <p:cond delay="0"/>
                                          </p:stCondLst>
                                        </p:cTn>
                                        <p:tgtEl>
                                          <p:spTgt spid="19"/>
                                        </p:tgtEl>
                                        <p:attrNameLst>
                                          <p:attrName>style.visibility</p:attrName>
                                        </p:attrNameLst>
                                      </p:cBhvr>
                                      <p:to>
                                        <p:strVal val="visible"/>
                                      </p:to>
                                    </p:set>
                                    <p:animEffect transition="in" filter="wipe(right)">
                                      <p:cBhvr>
                                        <p:cTn id="90" dur="500"/>
                                        <p:tgtEl>
                                          <p:spTgt spid="19"/>
                                        </p:tgtEl>
                                      </p:cBhvr>
                                    </p:animEffect>
                                  </p:childTnLst>
                                </p:cTn>
                              </p:par>
                              <p:par>
                                <p:cTn id="91" presetID="22" presetClass="entr" presetSubtype="2" fill="hold" nodeType="with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wipe(right)">
                                      <p:cBhvr>
                                        <p:cTn id="93" dur="500"/>
                                        <p:tgtEl>
                                          <p:spTgt spid="18"/>
                                        </p:tgtEl>
                                      </p:cBhvr>
                                    </p:animEffect>
                                  </p:childTnLst>
                                </p:cTn>
                              </p:par>
                              <p:par>
                                <p:cTn id="94" presetID="22" presetClass="entr" presetSubtype="2" fill="hold" nodeType="withEffect">
                                  <p:stCondLst>
                                    <p:cond delay="0"/>
                                  </p:stCondLst>
                                  <p:childTnLst>
                                    <p:set>
                                      <p:cBhvr>
                                        <p:cTn id="95" dur="1" fill="hold">
                                          <p:stCondLst>
                                            <p:cond delay="0"/>
                                          </p:stCondLst>
                                        </p:cTn>
                                        <p:tgtEl>
                                          <p:spTgt spid="17"/>
                                        </p:tgtEl>
                                        <p:attrNameLst>
                                          <p:attrName>style.visibility</p:attrName>
                                        </p:attrNameLst>
                                      </p:cBhvr>
                                      <p:to>
                                        <p:strVal val="visible"/>
                                      </p:to>
                                    </p:set>
                                    <p:animEffect transition="in" filter="wipe(right)">
                                      <p:cBhvr>
                                        <p:cTn id="96" dur="500"/>
                                        <p:tgtEl>
                                          <p:spTgt spid="17"/>
                                        </p:tgtEl>
                                      </p:cBhvr>
                                    </p:animEffect>
                                  </p:childTnLst>
                                </p:cTn>
                              </p:par>
                              <p:par>
                                <p:cTn id="97" presetID="22" presetClass="entr" presetSubtype="2" fill="hold" nodeType="withEffect">
                                  <p:stCondLst>
                                    <p:cond delay="0"/>
                                  </p:stCondLst>
                                  <p:childTnLst>
                                    <p:set>
                                      <p:cBhvr>
                                        <p:cTn id="98" dur="1" fill="hold">
                                          <p:stCondLst>
                                            <p:cond delay="0"/>
                                          </p:stCondLst>
                                        </p:cTn>
                                        <p:tgtEl>
                                          <p:spTgt spid="16"/>
                                        </p:tgtEl>
                                        <p:attrNameLst>
                                          <p:attrName>style.visibility</p:attrName>
                                        </p:attrNameLst>
                                      </p:cBhvr>
                                      <p:to>
                                        <p:strVal val="visible"/>
                                      </p:to>
                                    </p:set>
                                    <p:animEffect transition="in" filter="wipe(right)">
                                      <p:cBhvr>
                                        <p:cTn id="9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P spid="38932" grpId="0"/>
      <p:bldP spid="38933" grpId="0"/>
      <p:bldP spid="38934" grpId="0"/>
      <p:bldP spid="38935" grpId="0"/>
      <p:bldP spid="389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73065" y="182563"/>
            <a:ext cx="8207885" cy="792162"/>
          </a:xfrm>
          <a:noFill/>
          <a:ln/>
        </p:spPr>
        <p:txBody>
          <a:bodyPr/>
          <a:lstStyle/>
          <a:p>
            <a:pPr algn="ctr"/>
            <a:r>
              <a:rPr lang="az-Latn-AZ" dirty="0">
                <a:latin typeface="Times New Roman" panose="02020603050405020304" pitchFamily="18" charset="0"/>
                <a:cs typeface="Times New Roman" panose="02020603050405020304" pitchFamily="18" charset="0"/>
              </a:rPr>
              <a:t>Zaman dəyəri üzrə terminologiya</a:t>
            </a:r>
            <a:endParaRPr lang="en-US" dirty="0">
              <a:latin typeface="Times New Roman" panose="02020603050405020304" pitchFamily="18" charset="0"/>
              <a:cs typeface="Times New Roman" panose="02020603050405020304" pitchFamily="18" charset="0"/>
            </a:endParaRPr>
          </a:p>
        </p:txBody>
      </p:sp>
      <p:graphicFrame>
        <p:nvGraphicFramePr>
          <p:cNvPr id="2" name="Content Placeholder 1">
            <a:extLst>
              <a:ext uri="{FF2B5EF4-FFF2-40B4-BE49-F238E27FC236}">
                <a16:creationId xmlns:a16="http://schemas.microsoft.com/office/drawing/2014/main" id="{EAD68401-D69B-436D-BCBE-50A92B59FB0B}"/>
              </a:ext>
            </a:extLst>
          </p:cNvPr>
          <p:cNvGraphicFramePr>
            <a:graphicFrameLocks noGrp="1"/>
          </p:cNvGraphicFramePr>
          <p:nvPr>
            <p:ph idx="1"/>
            <p:extLst>
              <p:ext uri="{D42A27DB-BD31-4B8C-83A1-F6EECF244321}">
                <p14:modId xmlns:p14="http://schemas.microsoft.com/office/powerpoint/2010/main" val="4246846132"/>
              </p:ext>
            </p:extLst>
          </p:nvPr>
        </p:nvGraphicFramePr>
        <p:xfrm>
          <a:off x="129067" y="1053033"/>
          <a:ext cx="9647866" cy="5622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2862279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5470" y="3299999"/>
            <a:ext cx="9906000" cy="990600"/>
          </a:xfrm>
          <a:prstGeom prst="rect">
            <a:avLst/>
          </a:prstGeom>
          <a:solidFill>
            <a:srgbClr val="00B0F0"/>
          </a:solidFill>
          <a:ln/>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ctr" fontAlgn="auto">
              <a:spcAft>
                <a:spcPts val="0"/>
              </a:spcAft>
            </a:pPr>
            <a:r>
              <a:rPr lang="az-Latn-AZ" b="1" dirty="0">
                <a:solidFill>
                  <a:schemeClr val="tx1">
                    <a:lumMod val="50000"/>
                  </a:schemeClr>
                </a:solidFill>
                <a:latin typeface="Times New Roman" panose="02020603050405020304" pitchFamily="18" charset="0"/>
                <a:cs typeface="Times New Roman" panose="02020603050405020304" pitchFamily="18" charset="0"/>
              </a:rPr>
              <a:t>Bu düsturdan istifadə edərək misaldakı annuitetin cari dəyərini tapa bilərik</a:t>
            </a:r>
            <a:r>
              <a:rPr lang="en-US" b="1" dirty="0">
                <a:solidFill>
                  <a:schemeClr val="tx1">
                    <a:lumMod val="50000"/>
                  </a:schemeClr>
                </a:solidFill>
                <a:latin typeface="Times New Roman" panose="02020603050405020304" pitchFamily="18" charset="0"/>
                <a:cs typeface="Times New Roman" panose="02020603050405020304" pitchFamily="18" charset="0"/>
              </a:rPr>
              <a:t>:</a:t>
            </a:r>
          </a:p>
        </p:txBody>
      </p:sp>
      <p:graphicFrame>
        <p:nvGraphicFramePr>
          <p:cNvPr id="2" name="Объект 1"/>
          <p:cNvGraphicFramePr>
            <a:graphicFrameLocks noChangeAspect="1"/>
          </p:cNvGraphicFramePr>
          <p:nvPr>
            <p:extLst>
              <p:ext uri="{D42A27DB-BD31-4B8C-83A1-F6EECF244321}">
                <p14:modId xmlns:p14="http://schemas.microsoft.com/office/powerpoint/2010/main" val="3901047612"/>
              </p:ext>
            </p:extLst>
          </p:nvPr>
        </p:nvGraphicFramePr>
        <p:xfrm>
          <a:off x="904875" y="1641475"/>
          <a:ext cx="7596188" cy="1628775"/>
        </p:xfrm>
        <a:graphic>
          <a:graphicData uri="http://schemas.openxmlformats.org/presentationml/2006/ole">
            <mc:AlternateContent xmlns:mc="http://schemas.openxmlformats.org/markup-compatibility/2006">
              <mc:Choice xmlns:v="urn:schemas-microsoft-com:vml" Requires="v">
                <p:oleObj spid="_x0000_s207968" name="Equation" r:id="rId4" imgW="2234880" imgH="711000" progId="Equation.3">
                  <p:embed/>
                </p:oleObj>
              </mc:Choice>
              <mc:Fallback>
                <p:oleObj name="Equation" r:id="rId4" imgW="2234880" imgH="711000" progId="Equation.3">
                  <p:embed/>
                  <p:pic>
                    <p:nvPicPr>
                      <p:cNvPr id="2" name="Объект 1"/>
                      <p:cNvPicPr>
                        <a:picLocks noChangeAspect="1" noChangeArrowheads="1"/>
                      </p:cNvPicPr>
                      <p:nvPr/>
                    </p:nvPicPr>
                    <p:blipFill>
                      <a:blip r:embed="rId5"/>
                      <a:srcRect/>
                      <a:stretch>
                        <a:fillRect/>
                      </a:stretch>
                    </p:blipFill>
                    <p:spPr bwMode="auto">
                      <a:xfrm>
                        <a:off x="904875" y="1641475"/>
                        <a:ext cx="7596188" cy="1628775"/>
                      </a:xfrm>
                      <a:prstGeom prst="rect">
                        <a:avLst/>
                      </a:prstGeom>
                      <a:noFill/>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139991608"/>
              </p:ext>
            </p:extLst>
          </p:nvPr>
        </p:nvGraphicFramePr>
        <p:xfrm>
          <a:off x="2074863" y="4365625"/>
          <a:ext cx="6764337" cy="2382838"/>
        </p:xfrm>
        <a:graphic>
          <a:graphicData uri="http://schemas.openxmlformats.org/presentationml/2006/ole">
            <mc:AlternateContent xmlns:mc="http://schemas.openxmlformats.org/markup-compatibility/2006">
              <mc:Choice xmlns:v="urn:schemas-microsoft-com:vml" Requires="v">
                <p:oleObj spid="_x0000_s207969" name="Equation" r:id="rId6" imgW="2019240" imgH="711000" progId="Equation.3">
                  <p:embed/>
                </p:oleObj>
              </mc:Choice>
              <mc:Fallback>
                <p:oleObj name="Equation" r:id="rId6" imgW="2019240" imgH="711000" progId="Equation.3">
                  <p:embed/>
                  <p:pic>
                    <p:nvPicPr>
                      <p:cNvPr id="3" name="Объект 2"/>
                      <p:cNvPicPr>
                        <a:picLocks noChangeAspect="1" noChangeArrowheads="1"/>
                      </p:cNvPicPr>
                      <p:nvPr/>
                    </p:nvPicPr>
                    <p:blipFill>
                      <a:blip r:embed="rId7"/>
                      <a:srcRect/>
                      <a:stretch>
                        <a:fillRect/>
                      </a:stretch>
                    </p:blipFill>
                    <p:spPr bwMode="auto">
                      <a:xfrm>
                        <a:off x="2074863" y="4365625"/>
                        <a:ext cx="6764337" cy="2382838"/>
                      </a:xfrm>
                      <a:prstGeom prst="rect">
                        <a:avLst/>
                      </a:prstGeom>
                      <a:noFill/>
                    </p:spPr>
                  </p:pic>
                </p:oleObj>
              </mc:Fallback>
            </mc:AlternateContent>
          </a:graphicData>
        </a:graphic>
      </p:graphicFrame>
      <p:sp>
        <p:nvSpPr>
          <p:cNvPr id="10" name="Rectangle 2"/>
          <p:cNvSpPr txBox="1">
            <a:spLocks noChangeArrowheads="1"/>
          </p:cNvSpPr>
          <p:nvPr/>
        </p:nvSpPr>
        <p:spPr>
          <a:xfrm>
            <a:off x="273066" y="152400"/>
            <a:ext cx="8207886" cy="876775"/>
          </a:xfrm>
          <a:prstGeom prst="rect">
            <a:avLst/>
          </a:prstGeom>
          <a:noFill/>
          <a:ln/>
        </p:spPr>
        <p:txBody>
          <a:bodyPr vert="horz" anchor="b"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fontAlgn="auto">
              <a:spcAft>
                <a:spcPts val="0"/>
              </a:spcAft>
            </a:pPr>
            <a:r>
              <a:rPr lang="az-Latn-AZ" sz="4400" b="1" dirty="0">
                <a:solidFill>
                  <a:srgbClr val="FF0000"/>
                </a:solidFill>
                <a:latin typeface="Times New Roman" panose="02020603050405020304" pitchFamily="18" charset="0"/>
                <a:cs typeface="Times New Roman" panose="02020603050405020304" pitchFamily="18" charset="0"/>
              </a:rPr>
              <a:t>Annuitetin cari dəyəri</a:t>
            </a:r>
            <a:endParaRPr lang="en-US" sz="4400" b="1" dirty="0">
              <a:solidFill>
                <a:srgbClr val="FF0000"/>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D196F630-8882-450B-8E62-1EF3EB2F8164}"/>
              </a:ext>
            </a:extLst>
          </p:cNvPr>
          <p:cNvSpPr/>
          <p:nvPr/>
        </p:nvSpPr>
        <p:spPr>
          <a:xfrm>
            <a:off x="9180" y="1084853"/>
            <a:ext cx="9900530" cy="461665"/>
          </a:xfrm>
          <a:prstGeom prst="rect">
            <a:avLst/>
          </a:prstGeom>
          <a:solidFill>
            <a:srgbClr val="00B0F0"/>
          </a:solidFill>
        </p:spPr>
        <p:txBody>
          <a:bodyPr wrap="square">
            <a:spAutoFit/>
          </a:bodyPr>
          <a:lstStyle/>
          <a:p>
            <a:pPr algn="ctr"/>
            <a:r>
              <a:rPr lang="az-Latn-AZ" sz="2400" b="1" dirty="0">
                <a:solidFill>
                  <a:schemeClr val="tx1">
                    <a:lumMod val="50000"/>
                  </a:schemeClr>
                </a:solidFill>
                <a:latin typeface="Times New Roman" panose="02020603050405020304" pitchFamily="18" charset="0"/>
                <a:cs typeface="Times New Roman" panose="02020603050405020304" pitchFamily="18" charset="0"/>
              </a:rPr>
              <a:t>Annuitetin cari dəyərini hesablamaq üçün ümumiləşdirilmiş düstür:</a:t>
            </a:r>
            <a:endParaRPr lang="en-US" sz="2400" b="1" dirty="0">
              <a:solidFill>
                <a:schemeClr val="tx1">
                  <a:lumMod val="50000"/>
                </a:schemeClr>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13768238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0686" y="500613"/>
            <a:ext cx="9431869" cy="1569660"/>
          </a:xfrm>
          <a:prstGeom prst="rect">
            <a:avLst/>
          </a:prstGeom>
        </p:spPr>
        <p:txBody>
          <a:bodyPr wrap="square">
            <a:spAutoFit/>
          </a:bodyPr>
          <a:lstStyle/>
          <a:p>
            <a:r>
              <a:rPr lang="az-Latn-AZ" sz="2400" dirty="0">
                <a:solidFill>
                  <a:schemeClr val="tx1">
                    <a:lumMod val="50000"/>
                  </a:schemeClr>
                </a:solidFill>
                <a:latin typeface="Times New Roman" panose="02020603050405020304" pitchFamily="18" charset="0"/>
                <a:ea typeface="Calibri" panose="020F0502020204030204" pitchFamily="34" charset="0"/>
              </a:rPr>
              <a:t>Bank kreditləri bərabər hissələrlə ödənilir. Fikirləşin ki, dörd il müddətinə 1000 dollar kredit götürürsünüz. Bank sizdən dörd il ərzində krediti bərabər ödəməyinizi tələb edir. Buna görə dörd illik ödəmələri təyin etməlidir ki, onların cari dəyəri 1000 dollardır. </a:t>
            </a:r>
            <a:endParaRPr lang="ru-RU" sz="2400" dirty="0">
              <a:solidFill>
                <a:schemeClr val="tx1">
                  <a:lumMod val="50000"/>
                </a:schemeClr>
              </a:solidFill>
            </a:endParaRPr>
          </a:p>
        </p:txBody>
      </p:sp>
      <p:sp>
        <p:nvSpPr>
          <p:cNvPr id="4" name="Rectangle 3"/>
          <p:cNvSpPr/>
          <p:nvPr/>
        </p:nvSpPr>
        <p:spPr>
          <a:xfrm>
            <a:off x="849057" y="2133019"/>
            <a:ext cx="8495882" cy="707886"/>
          </a:xfrm>
          <a:prstGeom prst="rect">
            <a:avLst/>
          </a:prstGeom>
        </p:spPr>
        <p:txBody>
          <a:bodyPr wrap="square">
            <a:spAutoFit/>
          </a:bodyPr>
          <a:lstStyle/>
          <a:p>
            <a:r>
              <a:rPr lang="en-US" sz="2000" dirty="0">
                <a:latin typeface="STIXMathJax_Main-Regular"/>
              </a:rPr>
              <a:t>PV = annual loan payment . 4-year annuity factor = $1,000</a:t>
            </a:r>
          </a:p>
          <a:p>
            <a:r>
              <a:rPr lang="en-US" sz="2000" dirty="0">
                <a:latin typeface="STIXMathJax_Main-Regular"/>
              </a:rPr>
              <a:t>Annual loan payment = $1,000/4-year annuity factor</a:t>
            </a:r>
            <a:endParaRPr lang="ru-RU"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2378" y="2931451"/>
            <a:ext cx="4810796" cy="1286054"/>
          </a:xfrm>
          <a:prstGeom prst="rect">
            <a:avLst/>
          </a:prstGeom>
        </p:spPr>
      </p:pic>
      <p:sp>
        <p:nvSpPr>
          <p:cNvPr id="6" name="Rectangle 5"/>
          <p:cNvSpPr/>
          <p:nvPr/>
        </p:nvSpPr>
        <p:spPr>
          <a:xfrm>
            <a:off x="130686" y="4047204"/>
            <a:ext cx="9574247" cy="1323439"/>
          </a:xfrm>
          <a:prstGeom prst="rect">
            <a:avLst/>
          </a:prstGeom>
        </p:spPr>
        <p:txBody>
          <a:bodyPr wrap="square">
            <a:spAutoFit/>
          </a:bodyPr>
          <a:lstStyle/>
          <a:p>
            <a:pPr marL="0" marR="0" algn="just">
              <a:spcBef>
                <a:spcPts val="0"/>
              </a:spcBef>
              <a:spcAft>
                <a:spcPts val="800"/>
              </a:spcAft>
            </a:pPr>
            <a:r>
              <a:rPr lang="az-Latn-AZ" sz="2000" dirty="0">
                <a:solidFill>
                  <a:schemeClr val="tx1">
                    <a:lumMod val="50000"/>
                  </a:schemeClr>
                </a:solidFill>
                <a:latin typeface="Times New Roman" panose="02020603050405020304" pitchFamily="18" charset="0"/>
                <a:ea typeface="Calibri" panose="020F0502020204030204" pitchFamily="34" charset="0"/>
                <a:cs typeface="Times New Roman" panose="02020603050405020304" pitchFamily="18" charset="0"/>
              </a:rPr>
              <a:t>Bu illik ödənişin krediti qaytarmaq üçün kifayət olduğunu yoxlayaq. Cədvəl 2.1 hesablamaları təqdim edir. Birinci ilin sonunda faiz ödənişi $1000  -ın 10% -i və ya 100 $ -dır. Beləliklə, ilk ödənişin $100 faizlə udulur, qalan 215.47 dollar isə kredit qalığını 784.53 dollara endirmək üçün istifadə olunur.</a:t>
            </a:r>
            <a:endParaRPr lang="ru-RU" sz="16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2433035" y="-59890"/>
            <a:ext cx="4009483" cy="587148"/>
          </a:xfrm>
          <a:prstGeom prst="rect">
            <a:avLst/>
          </a:prstGeom>
        </p:spPr>
        <p:txBody>
          <a:bodyPr wrap="square">
            <a:spAutoFit/>
          </a:bodyPr>
          <a:lstStyle/>
          <a:p>
            <a:pPr marL="0" marR="0" algn="ctr">
              <a:lnSpc>
                <a:spcPct val="150000"/>
              </a:lnSpc>
              <a:spcBef>
                <a:spcPts val="0"/>
              </a:spcBef>
              <a:spcAft>
                <a:spcPts val="800"/>
              </a:spcAft>
            </a:pPr>
            <a:r>
              <a:rPr lang="az-Latn-AZ" sz="24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Bank krediti ödəmək</a:t>
            </a:r>
            <a:endParaRPr lang="ru-RU"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057" y="5253699"/>
            <a:ext cx="8383170" cy="1486107"/>
          </a:xfrm>
          <a:prstGeom prst="rect">
            <a:avLst/>
          </a:prstGeom>
        </p:spPr>
      </p:pic>
      <p:sp>
        <p:nvSpPr>
          <p:cNvPr id="2" name="Footer Placeholder 1"/>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1213884077"/>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66" y="6472"/>
            <a:ext cx="9287871" cy="2503249"/>
          </a:xfrm>
          <a:prstGeom prst="rect">
            <a:avLst/>
          </a:prstGeom>
        </p:spPr>
        <p:txBody>
          <a:bodyPr wrap="square">
            <a:spAutoFit/>
          </a:bodyPr>
          <a:lstStyle/>
          <a:p>
            <a:pPr marL="0" marR="0">
              <a:lnSpc>
                <a:spcPct val="150000"/>
              </a:lnSpc>
              <a:spcBef>
                <a:spcPts val="0"/>
              </a:spcBef>
              <a:spcAft>
                <a:spcPts val="800"/>
              </a:spcAft>
            </a:pPr>
            <a:r>
              <a:rPr lang="az-Latn-AZ" sz="2000" b="1" dirty="0">
                <a:latin typeface="Times New Roman" panose="02020603050405020304" pitchFamily="18" charset="0"/>
                <a:ea typeface="Calibri" panose="020F0502020204030204" pitchFamily="34" charset="0"/>
                <a:cs typeface="Times New Roman" panose="02020603050405020304" pitchFamily="18" charset="0"/>
              </a:rPr>
              <a:t> İpoteka kreditlərinin ödənilməsinin hesablanması</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az-Latn-AZ" sz="2000" dirty="0">
                <a:latin typeface="Times New Roman" panose="02020603050405020304" pitchFamily="18" charset="0"/>
                <a:ea typeface="Calibri" panose="020F0502020204030204" pitchFamily="34" charset="0"/>
                <a:cs typeface="Times New Roman" panose="02020603050405020304" pitchFamily="18" charset="0"/>
              </a:rPr>
              <a:t>İpoteka kreditlərinin əksəriyyəti amortizasiya kreditləridir. Məsələn, güman edək ki, faiz dərəcəsi 12% olduqda yerli əmanət bankınızdan 250.000 dollarlıq bir ipoteka kreditini alırsınız. Bank sizdən ipotekanı növbəti 30 il ərzində illik bərabər hissələrlə qaytarmağınızı tələb edir. Hesablama.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058" y="3285002"/>
            <a:ext cx="8713479" cy="2519965"/>
          </a:xfrm>
          <a:prstGeom prst="rect">
            <a:avLst/>
          </a:prstGeom>
        </p:spPr>
      </p:pic>
      <p:sp>
        <p:nvSpPr>
          <p:cNvPr id="4" name="Footer Placeholder 3"/>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30521171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29067" y="182563"/>
            <a:ext cx="8351883" cy="792162"/>
          </a:xfrm>
          <a:noFill/>
          <a:ln/>
        </p:spPr>
        <p:txBody>
          <a:bodyPr>
            <a:normAutofit/>
          </a:bodyPr>
          <a:lstStyle/>
          <a:p>
            <a:pPr algn="ctr"/>
            <a:r>
              <a:rPr lang="az-Latn-AZ" sz="4000" dirty="0">
                <a:solidFill>
                  <a:srgbClr val="FF0000"/>
                </a:solidFill>
                <a:latin typeface="Times New Roman" panose="02020603050405020304" pitchFamily="18" charset="0"/>
                <a:cs typeface="Times New Roman" panose="02020603050405020304" pitchFamily="18" charset="0"/>
              </a:rPr>
              <a:t>Qeyri-sabit pul axınları</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75779" name="Rectangle 3"/>
          <p:cNvSpPr>
            <a:spLocks noGrp="1" noChangeArrowheads="1"/>
          </p:cNvSpPr>
          <p:nvPr>
            <p:ph idx="1"/>
          </p:nvPr>
        </p:nvSpPr>
        <p:spPr>
          <a:xfrm>
            <a:off x="129067" y="1269030"/>
            <a:ext cx="9647866" cy="4903170"/>
          </a:xfrm>
          <a:noFill/>
          <a:ln/>
        </p:spPr>
        <p:txBody>
          <a:bodyPr>
            <a:normAutofit/>
          </a:bodyPr>
          <a:lstStyle/>
          <a:p>
            <a:pPr marL="0" indent="0">
              <a:buNone/>
            </a:pPr>
            <a:r>
              <a:rPr lang="az-Latn-AZ" sz="2400" b="1" dirty="0">
                <a:solidFill>
                  <a:srgbClr val="0070C0"/>
                </a:solidFill>
                <a:latin typeface="Times New Roman" panose="02020603050405020304" pitchFamily="18" charset="0"/>
                <a:cs typeface="Times New Roman" panose="02020603050405020304" pitchFamily="18" charset="0"/>
              </a:rPr>
              <a:t>Tutaq ki, investisiya nəticəsində aşağıdakı pul axınları əldə olunacaq</a:t>
            </a:r>
            <a:r>
              <a:rPr lang="en-US" sz="2400" b="1" dirty="0">
                <a:solidFill>
                  <a:srgbClr val="0070C0"/>
                </a:solidFill>
                <a:latin typeface="Times New Roman" panose="02020603050405020304" pitchFamily="18" charset="0"/>
                <a:cs typeface="Times New Roman" panose="02020603050405020304" pitchFamily="18" charset="0"/>
              </a:rPr>
              <a:t>.  </a:t>
            </a:r>
            <a:endParaRPr lang="az-Latn-AZ" sz="2400" b="1" dirty="0">
              <a:solidFill>
                <a:srgbClr val="0070C0"/>
              </a:solidFill>
              <a:latin typeface="Times New Roman" panose="02020603050405020304" pitchFamily="18" charset="0"/>
              <a:cs typeface="Times New Roman" panose="02020603050405020304" pitchFamily="18" charset="0"/>
            </a:endParaRPr>
          </a:p>
          <a:p>
            <a:endParaRPr lang="az-Latn-AZ" sz="2400" dirty="0"/>
          </a:p>
          <a:p>
            <a:endParaRPr lang="az-Latn-AZ" sz="2400" dirty="0"/>
          </a:p>
          <a:p>
            <a:endParaRPr lang="az-Latn-AZ" sz="2400" dirty="0"/>
          </a:p>
          <a:p>
            <a:endParaRPr lang="az-Latn-AZ" sz="2400" dirty="0"/>
          </a:p>
          <a:p>
            <a:pPr marL="0" indent="0">
              <a:buNone/>
            </a:pPr>
            <a:r>
              <a:rPr lang="az-Latn-AZ" sz="2400" b="1" dirty="0">
                <a:solidFill>
                  <a:srgbClr val="0070C0"/>
                </a:solidFill>
                <a:latin typeface="Times New Roman" panose="02020603050405020304" pitchFamily="18" charset="0"/>
                <a:cs typeface="Times New Roman" panose="02020603050405020304" pitchFamily="18" charset="0"/>
              </a:rPr>
              <a:t>Faiz dərəcəsi 7%-dirsə </a:t>
            </a:r>
            <a:r>
              <a:rPr lang="az-Latn-AZ" sz="2400" b="1">
                <a:solidFill>
                  <a:srgbClr val="0070C0"/>
                </a:solidFill>
                <a:latin typeface="Times New Roman" panose="02020603050405020304" pitchFamily="18" charset="0"/>
                <a:cs typeface="Times New Roman" panose="02020603050405020304" pitchFamily="18" charset="0"/>
              </a:rPr>
              <a:t>bu investisiyaya </a:t>
            </a:r>
            <a:r>
              <a:rPr lang="az-Latn-AZ" sz="2400" b="1" dirty="0">
                <a:solidFill>
                  <a:srgbClr val="0070C0"/>
                </a:solidFill>
                <a:latin typeface="Times New Roman" panose="02020603050405020304" pitchFamily="18" charset="0"/>
                <a:cs typeface="Times New Roman" panose="02020603050405020304" pitchFamily="18" charset="0"/>
              </a:rPr>
              <a:t>nə qədər pul yatırardınız</a:t>
            </a:r>
            <a:r>
              <a:rPr lang="en-US" sz="2400" b="1" dirty="0">
                <a:solidFill>
                  <a:srgbClr val="0070C0"/>
                </a:solidFill>
                <a:latin typeface="Times New Roman" panose="02020603050405020304" pitchFamily="18" charset="0"/>
                <a:cs typeface="Times New Roman" panose="02020603050405020304" pitchFamily="18" charset="0"/>
              </a:rPr>
              <a:t>?</a:t>
            </a:r>
          </a:p>
        </p:txBody>
      </p:sp>
      <p:grpSp>
        <p:nvGrpSpPr>
          <p:cNvPr id="75794" name="Group 18"/>
          <p:cNvGrpSpPr>
            <a:grpSpLocks/>
          </p:cNvGrpSpPr>
          <p:nvPr/>
        </p:nvGrpSpPr>
        <p:grpSpPr bwMode="auto">
          <a:xfrm>
            <a:off x="170850" y="2428257"/>
            <a:ext cx="9390086" cy="1006392"/>
            <a:chOff x="1447" y="2492"/>
            <a:chExt cx="3156" cy="378"/>
          </a:xfrm>
        </p:grpSpPr>
        <p:grpSp>
          <p:nvGrpSpPr>
            <p:cNvPr id="75787" name="Group 11"/>
            <p:cNvGrpSpPr>
              <a:grpSpLocks/>
            </p:cNvGrpSpPr>
            <p:nvPr/>
          </p:nvGrpSpPr>
          <p:grpSpPr bwMode="auto">
            <a:xfrm>
              <a:off x="1531" y="2492"/>
              <a:ext cx="3072" cy="154"/>
              <a:chOff x="1531" y="2492"/>
              <a:chExt cx="3072" cy="154"/>
            </a:xfrm>
          </p:grpSpPr>
          <p:sp>
            <p:nvSpPr>
              <p:cNvPr id="75780" name="Line 4"/>
              <p:cNvSpPr>
                <a:spLocks noChangeShapeType="1"/>
              </p:cNvSpPr>
              <p:nvPr/>
            </p:nvSpPr>
            <p:spPr bwMode="auto">
              <a:xfrm>
                <a:off x="1531" y="2569"/>
                <a:ext cx="3072" cy="0"/>
              </a:xfrm>
              <a:prstGeom prst="line">
                <a:avLst/>
              </a:prstGeom>
              <a:noFill/>
              <a:ln w="12700">
                <a:solidFill>
                  <a:schemeClr val="tx1"/>
                </a:solidFill>
                <a:round/>
                <a:headEnd type="none" w="sm" len="sm"/>
                <a:tailEnd type="stealth" w="med" len="lg"/>
              </a:ln>
              <a:effectLst/>
            </p:spPr>
            <p:txBody>
              <a:bodyPr wrap="none" anchor="ctr"/>
              <a:lstStyle/>
              <a:p>
                <a:endParaRPr lang="en-US" dirty="0"/>
              </a:p>
            </p:txBody>
          </p:sp>
          <p:sp>
            <p:nvSpPr>
              <p:cNvPr id="75781" name="Line 5"/>
              <p:cNvSpPr>
                <a:spLocks noChangeShapeType="1"/>
              </p:cNvSpPr>
              <p:nvPr/>
            </p:nvSpPr>
            <p:spPr bwMode="auto">
              <a:xfrm>
                <a:off x="1531"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5782" name="Line 6"/>
              <p:cNvSpPr>
                <a:spLocks noChangeShapeType="1"/>
              </p:cNvSpPr>
              <p:nvPr/>
            </p:nvSpPr>
            <p:spPr bwMode="auto">
              <a:xfrm>
                <a:off x="2069"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5783" name="Line 7"/>
              <p:cNvSpPr>
                <a:spLocks noChangeShapeType="1"/>
              </p:cNvSpPr>
              <p:nvPr/>
            </p:nvSpPr>
            <p:spPr bwMode="auto">
              <a:xfrm>
                <a:off x="2568"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5784" name="Line 8"/>
              <p:cNvSpPr>
                <a:spLocks noChangeShapeType="1"/>
              </p:cNvSpPr>
              <p:nvPr/>
            </p:nvSpPr>
            <p:spPr bwMode="auto">
              <a:xfrm>
                <a:off x="3067"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5785" name="Line 9"/>
              <p:cNvSpPr>
                <a:spLocks noChangeShapeType="1"/>
              </p:cNvSpPr>
              <p:nvPr/>
            </p:nvSpPr>
            <p:spPr bwMode="auto">
              <a:xfrm>
                <a:off x="3566"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5786" name="Line 10"/>
              <p:cNvSpPr>
                <a:spLocks noChangeShapeType="1"/>
              </p:cNvSpPr>
              <p:nvPr/>
            </p:nvSpPr>
            <p:spPr bwMode="auto">
              <a:xfrm>
                <a:off x="4065"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75788" name="Rectangle 12"/>
            <p:cNvSpPr>
              <a:spLocks noChangeArrowheads="1"/>
            </p:cNvSpPr>
            <p:nvPr/>
          </p:nvSpPr>
          <p:spPr bwMode="auto">
            <a:xfrm>
              <a:off x="1447"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0</a:t>
              </a:r>
            </a:p>
          </p:txBody>
        </p:sp>
        <p:sp>
          <p:nvSpPr>
            <p:cNvPr id="75789" name="Rectangle 13"/>
            <p:cNvSpPr>
              <a:spLocks noChangeArrowheads="1"/>
            </p:cNvSpPr>
            <p:nvPr/>
          </p:nvSpPr>
          <p:spPr bwMode="auto">
            <a:xfrm>
              <a:off x="1985"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dirty="0"/>
                <a:t>1</a:t>
              </a:r>
            </a:p>
          </p:txBody>
        </p:sp>
        <p:sp>
          <p:nvSpPr>
            <p:cNvPr id="75790" name="Rectangle 14"/>
            <p:cNvSpPr>
              <a:spLocks noChangeArrowheads="1"/>
            </p:cNvSpPr>
            <p:nvPr/>
          </p:nvSpPr>
          <p:spPr bwMode="auto">
            <a:xfrm>
              <a:off x="2484"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2</a:t>
              </a:r>
            </a:p>
          </p:txBody>
        </p:sp>
        <p:sp>
          <p:nvSpPr>
            <p:cNvPr id="75791" name="Rectangle 15"/>
            <p:cNvSpPr>
              <a:spLocks noChangeArrowheads="1"/>
            </p:cNvSpPr>
            <p:nvPr/>
          </p:nvSpPr>
          <p:spPr bwMode="auto">
            <a:xfrm>
              <a:off x="2983"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3</a:t>
              </a:r>
            </a:p>
          </p:txBody>
        </p:sp>
        <p:sp>
          <p:nvSpPr>
            <p:cNvPr id="75792" name="Rectangle 16"/>
            <p:cNvSpPr>
              <a:spLocks noChangeArrowheads="1"/>
            </p:cNvSpPr>
            <p:nvPr/>
          </p:nvSpPr>
          <p:spPr bwMode="auto">
            <a:xfrm>
              <a:off x="3482"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4</a:t>
              </a:r>
            </a:p>
          </p:txBody>
        </p:sp>
        <p:sp>
          <p:nvSpPr>
            <p:cNvPr id="75793" name="Rectangle 17"/>
            <p:cNvSpPr>
              <a:spLocks noChangeArrowheads="1"/>
            </p:cNvSpPr>
            <p:nvPr/>
          </p:nvSpPr>
          <p:spPr bwMode="auto">
            <a:xfrm>
              <a:off x="3981"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5</a:t>
              </a:r>
            </a:p>
          </p:txBody>
        </p:sp>
      </p:grpSp>
      <p:sp>
        <p:nvSpPr>
          <p:cNvPr id="75795" name="Rectangle 19"/>
          <p:cNvSpPr>
            <a:spLocks noChangeArrowheads="1"/>
          </p:cNvSpPr>
          <p:nvPr/>
        </p:nvSpPr>
        <p:spPr bwMode="auto">
          <a:xfrm>
            <a:off x="1690198" y="1910166"/>
            <a:ext cx="613951" cy="400752"/>
          </a:xfrm>
          <a:prstGeom prst="rect">
            <a:avLst/>
          </a:prstGeom>
          <a:noFill/>
          <a:ln w="9525">
            <a:noFill/>
            <a:miter lim="800000"/>
            <a:headEnd/>
            <a:tailEnd/>
          </a:ln>
          <a:effectLst/>
        </p:spPr>
        <p:txBody>
          <a:bodyPr wrap="square" lIns="92075" tIns="46038" rIns="92075" bIns="46038">
            <a:spAutoFit/>
          </a:bodyPr>
          <a:lstStyle/>
          <a:p>
            <a:r>
              <a:rPr lang="en-US" sz="2000" dirty="0"/>
              <a:t>100</a:t>
            </a:r>
          </a:p>
        </p:txBody>
      </p:sp>
      <p:sp>
        <p:nvSpPr>
          <p:cNvPr id="75796" name="Rectangle 20"/>
          <p:cNvSpPr>
            <a:spLocks noChangeArrowheads="1"/>
          </p:cNvSpPr>
          <p:nvPr/>
        </p:nvSpPr>
        <p:spPr bwMode="auto">
          <a:xfrm>
            <a:off x="3175320" y="1889886"/>
            <a:ext cx="613951" cy="400752"/>
          </a:xfrm>
          <a:prstGeom prst="rect">
            <a:avLst/>
          </a:prstGeom>
          <a:noFill/>
          <a:ln w="9525">
            <a:noFill/>
            <a:miter lim="800000"/>
            <a:headEnd/>
            <a:tailEnd/>
          </a:ln>
          <a:effectLst/>
        </p:spPr>
        <p:txBody>
          <a:bodyPr wrap="none" lIns="92075" tIns="46038" rIns="92075" bIns="46038">
            <a:spAutoFit/>
          </a:bodyPr>
          <a:lstStyle/>
          <a:p>
            <a:r>
              <a:rPr lang="en-US" sz="2000" dirty="0"/>
              <a:t>200</a:t>
            </a:r>
          </a:p>
        </p:txBody>
      </p:sp>
      <p:sp>
        <p:nvSpPr>
          <p:cNvPr id="75797" name="Rectangle 21"/>
          <p:cNvSpPr>
            <a:spLocks noChangeArrowheads="1"/>
          </p:cNvSpPr>
          <p:nvPr/>
        </p:nvSpPr>
        <p:spPr bwMode="auto">
          <a:xfrm>
            <a:off x="4683880" y="1894539"/>
            <a:ext cx="613951" cy="400752"/>
          </a:xfrm>
          <a:prstGeom prst="rect">
            <a:avLst/>
          </a:prstGeom>
          <a:noFill/>
          <a:ln w="9525">
            <a:noFill/>
            <a:miter lim="800000"/>
            <a:headEnd/>
            <a:tailEnd/>
          </a:ln>
          <a:effectLst/>
        </p:spPr>
        <p:txBody>
          <a:bodyPr wrap="none" lIns="92075" tIns="46038" rIns="92075" bIns="46038">
            <a:spAutoFit/>
          </a:bodyPr>
          <a:lstStyle/>
          <a:p>
            <a:r>
              <a:rPr lang="en-US" sz="2000" dirty="0"/>
              <a:t>300</a:t>
            </a:r>
          </a:p>
        </p:txBody>
      </p:sp>
      <p:graphicFrame>
        <p:nvGraphicFramePr>
          <p:cNvPr id="112640" name="Object 0"/>
          <p:cNvGraphicFramePr>
            <a:graphicFrameLocks/>
          </p:cNvGraphicFramePr>
          <p:nvPr>
            <p:extLst>
              <p:ext uri="{D42A27DB-BD31-4B8C-83A1-F6EECF244321}">
                <p14:modId xmlns:p14="http://schemas.microsoft.com/office/powerpoint/2010/main" val="709737463"/>
              </p:ext>
            </p:extLst>
          </p:nvPr>
        </p:nvGraphicFramePr>
        <p:xfrm>
          <a:off x="166164" y="4513763"/>
          <a:ext cx="9610769" cy="1791386"/>
        </p:xfrm>
        <a:graphic>
          <a:graphicData uri="http://schemas.openxmlformats.org/presentationml/2006/ole">
            <mc:AlternateContent xmlns:mc="http://schemas.openxmlformats.org/markup-compatibility/2006">
              <mc:Choice xmlns:v="urn:schemas-microsoft-com:vml" Requires="v">
                <p:oleObj spid="_x0000_s208944" name="Equation" r:id="rId4" imgW="6095603" imgH="4064000" progId="Equation.2">
                  <p:embed/>
                </p:oleObj>
              </mc:Choice>
              <mc:Fallback>
                <p:oleObj name="Equation" r:id="rId4" imgW="6095603" imgH="4064000" progId="Equation.2">
                  <p:embed/>
                  <p:pic>
                    <p:nvPicPr>
                      <p:cNvPr id="112640" name="Object 0"/>
                      <p:cNvPicPr>
                        <a:picLocks noChangeArrowheads="1"/>
                      </p:cNvPicPr>
                      <p:nvPr/>
                    </p:nvPicPr>
                    <p:blipFill>
                      <a:blip r:embed="rId5">
                        <a:extLst>
                          <a:ext uri="{28A0092B-C50C-407E-A947-70E740481C1C}">
                            <a14:useLocalDpi xmlns:a14="http://schemas.microsoft.com/office/drawing/2010/main" val="0"/>
                          </a:ext>
                        </a:extLst>
                      </a:blip>
                      <a:srcRect r="67371" b="90410"/>
                      <a:stretch>
                        <a:fillRect/>
                      </a:stretch>
                    </p:blipFill>
                    <p:spPr bwMode="auto">
                      <a:xfrm>
                        <a:off x="166164" y="4513763"/>
                        <a:ext cx="9610769" cy="179138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1450093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wipe(left)">
                                      <p:cBhvr>
                                        <p:cTn id="7" dur="500"/>
                                        <p:tgtEl>
                                          <p:spTgt spid="75779">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5794"/>
                                        </p:tgtEl>
                                        <p:attrNameLst>
                                          <p:attrName>style.visibility</p:attrName>
                                        </p:attrNameLst>
                                      </p:cBhvr>
                                      <p:to>
                                        <p:strVal val="visible"/>
                                      </p:to>
                                    </p:set>
                                    <p:animEffect transition="in" filter="wipe(left)">
                                      <p:cBhvr>
                                        <p:cTn id="11" dur="1000"/>
                                        <p:tgtEl>
                                          <p:spTgt spid="75794"/>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75795"/>
                                        </p:tgtEl>
                                        <p:attrNameLst>
                                          <p:attrName>style.visibility</p:attrName>
                                        </p:attrNameLst>
                                      </p:cBhvr>
                                      <p:to>
                                        <p:strVal val="visible"/>
                                      </p:to>
                                    </p:set>
                                    <p:animEffect transition="in" filter="wipe(left)">
                                      <p:cBhvr>
                                        <p:cTn id="15" dur="750"/>
                                        <p:tgtEl>
                                          <p:spTgt spid="75795"/>
                                        </p:tgtEl>
                                      </p:cBhvr>
                                    </p:animEffect>
                                  </p:childTnLst>
                                </p:cTn>
                              </p:par>
                            </p:childTnLst>
                          </p:cTn>
                        </p:par>
                        <p:par>
                          <p:cTn id="16" fill="hold">
                            <p:stCondLst>
                              <p:cond delay="2250"/>
                            </p:stCondLst>
                            <p:childTnLst>
                              <p:par>
                                <p:cTn id="17" presetID="22" presetClass="entr" presetSubtype="8" fill="hold" grpId="0" nodeType="afterEffect">
                                  <p:stCondLst>
                                    <p:cond delay="0"/>
                                  </p:stCondLst>
                                  <p:childTnLst>
                                    <p:set>
                                      <p:cBhvr>
                                        <p:cTn id="18" dur="1" fill="hold">
                                          <p:stCondLst>
                                            <p:cond delay="0"/>
                                          </p:stCondLst>
                                        </p:cTn>
                                        <p:tgtEl>
                                          <p:spTgt spid="75796"/>
                                        </p:tgtEl>
                                        <p:attrNameLst>
                                          <p:attrName>style.visibility</p:attrName>
                                        </p:attrNameLst>
                                      </p:cBhvr>
                                      <p:to>
                                        <p:strVal val="visible"/>
                                      </p:to>
                                    </p:set>
                                    <p:animEffect transition="in" filter="wipe(left)">
                                      <p:cBhvr>
                                        <p:cTn id="19" dur="500"/>
                                        <p:tgtEl>
                                          <p:spTgt spid="75796"/>
                                        </p:tgtEl>
                                      </p:cBhvr>
                                    </p:animEffect>
                                  </p:childTnLst>
                                </p:cTn>
                              </p:par>
                            </p:childTnLst>
                          </p:cTn>
                        </p:par>
                        <p:par>
                          <p:cTn id="20" fill="hold">
                            <p:stCondLst>
                              <p:cond delay="2750"/>
                            </p:stCondLst>
                            <p:childTnLst>
                              <p:par>
                                <p:cTn id="21" presetID="22" presetClass="entr" presetSubtype="8" fill="hold" grpId="0" nodeType="afterEffect">
                                  <p:stCondLst>
                                    <p:cond delay="0"/>
                                  </p:stCondLst>
                                  <p:childTnLst>
                                    <p:set>
                                      <p:cBhvr>
                                        <p:cTn id="22" dur="1" fill="hold">
                                          <p:stCondLst>
                                            <p:cond delay="0"/>
                                          </p:stCondLst>
                                        </p:cTn>
                                        <p:tgtEl>
                                          <p:spTgt spid="75797"/>
                                        </p:tgtEl>
                                        <p:attrNameLst>
                                          <p:attrName>style.visibility</p:attrName>
                                        </p:attrNameLst>
                                      </p:cBhvr>
                                      <p:to>
                                        <p:strVal val="visible"/>
                                      </p:to>
                                    </p:set>
                                    <p:animEffect transition="in" filter="wipe(left)">
                                      <p:cBhvr>
                                        <p:cTn id="23" dur="500"/>
                                        <p:tgtEl>
                                          <p:spTgt spid="7579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5779">
                                            <p:txEl>
                                              <p:pRg st="5" end="5"/>
                                            </p:txEl>
                                          </p:spTgt>
                                        </p:tgtEl>
                                        <p:attrNameLst>
                                          <p:attrName>style.visibility</p:attrName>
                                        </p:attrNameLst>
                                      </p:cBhvr>
                                      <p:to>
                                        <p:strVal val="visible"/>
                                      </p:to>
                                    </p:set>
                                    <p:animEffect transition="in" filter="wipe(left)">
                                      <p:cBhvr>
                                        <p:cTn id="28" dur="500"/>
                                        <p:tgtEl>
                                          <p:spTgt spid="7577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12640"/>
                                        </p:tgtEl>
                                        <p:attrNameLst>
                                          <p:attrName>style.visibility</p:attrName>
                                        </p:attrNameLst>
                                      </p:cBhvr>
                                      <p:to>
                                        <p:strVal val="visible"/>
                                      </p:to>
                                    </p:set>
                                    <p:animEffect transition="in" filter="wipe(left)">
                                      <p:cBhvr>
                                        <p:cTn id="33" dur="500"/>
                                        <p:tgtEl>
                                          <p:spTgt spid="112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P spid="75795" grpId="0"/>
      <p:bldP spid="75796" grpId="0"/>
      <p:bldP spid="7579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
          <p:cNvSpPr>
            <a:spLocks noGrp="1" noChangeArrowheads="1"/>
          </p:cNvSpPr>
          <p:nvPr>
            <p:ph type="title"/>
          </p:nvPr>
        </p:nvSpPr>
        <p:spPr>
          <a:xfrm>
            <a:off x="129067" y="182563"/>
            <a:ext cx="8351883" cy="792162"/>
          </a:xfrm>
          <a:noFill/>
          <a:ln/>
        </p:spPr>
        <p:txBody>
          <a:bodyPr>
            <a:normAutofit/>
          </a:bodyPr>
          <a:lstStyle/>
          <a:p>
            <a:pPr algn="ctr"/>
            <a:r>
              <a:rPr lang="az-Latn-AZ" sz="4800" dirty="0">
                <a:solidFill>
                  <a:srgbClr val="FF0000"/>
                </a:solidFill>
                <a:latin typeface="Times New Roman" panose="02020603050405020304" pitchFamily="18" charset="0"/>
                <a:cs typeface="Times New Roman" panose="02020603050405020304" pitchFamily="18" charset="0"/>
              </a:rPr>
              <a:t>Qeyri-sabit pul axınları</a:t>
            </a:r>
            <a:endParaRPr lang="en-US" sz="4800" dirty="0">
              <a:solidFill>
                <a:srgbClr val="FF0000"/>
              </a:solidFill>
              <a:latin typeface="Times New Roman" panose="02020603050405020304" pitchFamily="18" charset="0"/>
              <a:cs typeface="Times New Roman" panose="02020603050405020304" pitchFamily="18" charset="0"/>
            </a:endParaRPr>
          </a:p>
        </p:txBody>
      </p:sp>
      <p:grpSp>
        <p:nvGrpSpPr>
          <p:cNvPr id="77842" name="Group 18"/>
          <p:cNvGrpSpPr>
            <a:grpSpLocks/>
          </p:cNvGrpSpPr>
          <p:nvPr/>
        </p:nvGrpSpPr>
        <p:grpSpPr bwMode="auto">
          <a:xfrm>
            <a:off x="129067" y="3956053"/>
            <a:ext cx="9647858" cy="1272922"/>
            <a:chOff x="1447" y="2492"/>
            <a:chExt cx="3156" cy="378"/>
          </a:xfrm>
        </p:grpSpPr>
        <p:grpSp>
          <p:nvGrpSpPr>
            <p:cNvPr id="77835" name="Group 11"/>
            <p:cNvGrpSpPr>
              <a:grpSpLocks/>
            </p:cNvGrpSpPr>
            <p:nvPr/>
          </p:nvGrpSpPr>
          <p:grpSpPr bwMode="auto">
            <a:xfrm>
              <a:off x="1531" y="2492"/>
              <a:ext cx="3072" cy="154"/>
              <a:chOff x="1531" y="2492"/>
              <a:chExt cx="3072" cy="154"/>
            </a:xfrm>
          </p:grpSpPr>
          <p:sp>
            <p:nvSpPr>
              <p:cNvPr id="77828" name="Line 4"/>
              <p:cNvSpPr>
                <a:spLocks noChangeShapeType="1"/>
              </p:cNvSpPr>
              <p:nvPr/>
            </p:nvSpPr>
            <p:spPr bwMode="auto">
              <a:xfrm>
                <a:off x="1531" y="2569"/>
                <a:ext cx="3072" cy="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77829" name="Line 5"/>
              <p:cNvSpPr>
                <a:spLocks noChangeShapeType="1"/>
              </p:cNvSpPr>
              <p:nvPr/>
            </p:nvSpPr>
            <p:spPr bwMode="auto">
              <a:xfrm>
                <a:off x="1531"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7830" name="Line 6"/>
              <p:cNvSpPr>
                <a:spLocks noChangeShapeType="1"/>
              </p:cNvSpPr>
              <p:nvPr/>
            </p:nvSpPr>
            <p:spPr bwMode="auto">
              <a:xfrm>
                <a:off x="2069"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7831" name="Line 7"/>
              <p:cNvSpPr>
                <a:spLocks noChangeShapeType="1"/>
              </p:cNvSpPr>
              <p:nvPr/>
            </p:nvSpPr>
            <p:spPr bwMode="auto">
              <a:xfrm>
                <a:off x="2568"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7832" name="Line 8"/>
              <p:cNvSpPr>
                <a:spLocks noChangeShapeType="1"/>
              </p:cNvSpPr>
              <p:nvPr/>
            </p:nvSpPr>
            <p:spPr bwMode="auto">
              <a:xfrm>
                <a:off x="3067"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7833" name="Line 9"/>
              <p:cNvSpPr>
                <a:spLocks noChangeShapeType="1"/>
              </p:cNvSpPr>
              <p:nvPr/>
            </p:nvSpPr>
            <p:spPr bwMode="auto">
              <a:xfrm>
                <a:off x="3566"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77834" name="Line 10"/>
              <p:cNvSpPr>
                <a:spLocks noChangeShapeType="1"/>
              </p:cNvSpPr>
              <p:nvPr/>
            </p:nvSpPr>
            <p:spPr bwMode="auto">
              <a:xfrm>
                <a:off x="4065" y="2492"/>
                <a:ext cx="0" cy="154"/>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77836" name="Rectangle 12"/>
            <p:cNvSpPr>
              <a:spLocks noChangeArrowheads="1"/>
            </p:cNvSpPr>
            <p:nvPr/>
          </p:nvSpPr>
          <p:spPr bwMode="auto">
            <a:xfrm>
              <a:off x="1447"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0</a:t>
              </a:r>
            </a:p>
          </p:txBody>
        </p:sp>
        <p:sp>
          <p:nvSpPr>
            <p:cNvPr id="77837" name="Rectangle 13"/>
            <p:cNvSpPr>
              <a:spLocks noChangeArrowheads="1"/>
            </p:cNvSpPr>
            <p:nvPr/>
          </p:nvSpPr>
          <p:spPr bwMode="auto">
            <a:xfrm>
              <a:off x="1985"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dirty="0"/>
                <a:t>1</a:t>
              </a:r>
            </a:p>
          </p:txBody>
        </p:sp>
        <p:sp>
          <p:nvSpPr>
            <p:cNvPr id="77838" name="Rectangle 14"/>
            <p:cNvSpPr>
              <a:spLocks noChangeArrowheads="1"/>
            </p:cNvSpPr>
            <p:nvPr/>
          </p:nvSpPr>
          <p:spPr bwMode="auto">
            <a:xfrm>
              <a:off x="2484"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2</a:t>
              </a:r>
            </a:p>
          </p:txBody>
        </p:sp>
        <p:sp>
          <p:nvSpPr>
            <p:cNvPr id="77839" name="Rectangle 15"/>
            <p:cNvSpPr>
              <a:spLocks noChangeArrowheads="1"/>
            </p:cNvSpPr>
            <p:nvPr/>
          </p:nvSpPr>
          <p:spPr bwMode="auto">
            <a:xfrm>
              <a:off x="2983"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3</a:t>
              </a:r>
            </a:p>
          </p:txBody>
        </p:sp>
        <p:sp>
          <p:nvSpPr>
            <p:cNvPr id="77840" name="Rectangle 16"/>
            <p:cNvSpPr>
              <a:spLocks noChangeArrowheads="1"/>
            </p:cNvSpPr>
            <p:nvPr/>
          </p:nvSpPr>
          <p:spPr bwMode="auto">
            <a:xfrm>
              <a:off x="3482"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4</a:t>
              </a:r>
            </a:p>
          </p:txBody>
        </p:sp>
        <p:sp>
          <p:nvSpPr>
            <p:cNvPr id="77841" name="Rectangle 17"/>
            <p:cNvSpPr>
              <a:spLocks noChangeArrowheads="1"/>
            </p:cNvSpPr>
            <p:nvPr/>
          </p:nvSpPr>
          <p:spPr bwMode="auto">
            <a:xfrm>
              <a:off x="3981" y="2639"/>
              <a:ext cx="179" cy="231"/>
            </a:xfrm>
            <a:prstGeom prst="rect">
              <a:avLst/>
            </a:prstGeom>
            <a:noFill/>
            <a:ln w="9525">
              <a:noFill/>
              <a:miter lim="800000"/>
              <a:headEnd/>
              <a:tailEnd/>
            </a:ln>
            <a:effectLst/>
          </p:spPr>
          <p:txBody>
            <a:bodyPr wrap="none" lIns="73025" tIns="36512" rIns="73025" bIns="36512">
              <a:spAutoFit/>
            </a:bodyPr>
            <a:lstStyle/>
            <a:p>
              <a:pPr defTabSz="585788"/>
              <a:r>
                <a:rPr lang="en-US" sz="1900"/>
                <a:t>5</a:t>
              </a:r>
            </a:p>
          </p:txBody>
        </p:sp>
      </p:grpSp>
      <p:sp>
        <p:nvSpPr>
          <p:cNvPr id="77843" name="Rectangle 19"/>
          <p:cNvSpPr>
            <a:spLocks noChangeArrowheads="1"/>
          </p:cNvSpPr>
          <p:nvPr/>
        </p:nvSpPr>
        <p:spPr bwMode="auto">
          <a:xfrm>
            <a:off x="3248976" y="3505718"/>
            <a:ext cx="613951" cy="400752"/>
          </a:xfrm>
          <a:prstGeom prst="rect">
            <a:avLst/>
          </a:prstGeom>
          <a:noFill/>
          <a:ln w="9525">
            <a:noFill/>
            <a:miter lim="800000"/>
            <a:headEnd/>
            <a:tailEnd/>
          </a:ln>
          <a:effectLst/>
        </p:spPr>
        <p:txBody>
          <a:bodyPr wrap="none" lIns="92075" tIns="46038" rIns="92075" bIns="46038">
            <a:spAutoFit/>
          </a:bodyPr>
          <a:lstStyle/>
          <a:p>
            <a:r>
              <a:rPr lang="en-US" sz="2000" dirty="0"/>
              <a:t>300</a:t>
            </a:r>
          </a:p>
        </p:txBody>
      </p:sp>
      <p:sp>
        <p:nvSpPr>
          <p:cNvPr id="77844" name="Rectangle 20"/>
          <p:cNvSpPr>
            <a:spLocks noChangeArrowheads="1"/>
          </p:cNvSpPr>
          <p:nvPr/>
        </p:nvSpPr>
        <p:spPr bwMode="auto">
          <a:xfrm>
            <a:off x="1692974" y="3496362"/>
            <a:ext cx="613951" cy="400752"/>
          </a:xfrm>
          <a:prstGeom prst="rect">
            <a:avLst/>
          </a:prstGeom>
          <a:noFill/>
          <a:ln w="9525">
            <a:noFill/>
            <a:miter lim="800000"/>
            <a:headEnd/>
            <a:tailEnd/>
          </a:ln>
          <a:effectLst/>
        </p:spPr>
        <p:txBody>
          <a:bodyPr wrap="none" lIns="92075" tIns="46038" rIns="92075" bIns="46038">
            <a:spAutoFit/>
          </a:bodyPr>
          <a:lstStyle/>
          <a:p>
            <a:r>
              <a:rPr lang="en-US" sz="2000" dirty="0"/>
              <a:t>500</a:t>
            </a:r>
          </a:p>
        </p:txBody>
      </p:sp>
      <p:sp>
        <p:nvSpPr>
          <p:cNvPr id="77845" name="Rectangle 21"/>
          <p:cNvSpPr>
            <a:spLocks noChangeArrowheads="1"/>
          </p:cNvSpPr>
          <p:nvPr/>
        </p:nvSpPr>
        <p:spPr bwMode="auto">
          <a:xfrm>
            <a:off x="74738" y="3496027"/>
            <a:ext cx="613951" cy="400752"/>
          </a:xfrm>
          <a:prstGeom prst="rect">
            <a:avLst/>
          </a:prstGeom>
          <a:noFill/>
          <a:ln w="9525">
            <a:noFill/>
            <a:miter lim="800000"/>
            <a:headEnd/>
            <a:tailEnd/>
          </a:ln>
          <a:effectLst/>
        </p:spPr>
        <p:txBody>
          <a:bodyPr wrap="none" lIns="92075" tIns="46038" rIns="92075" bIns="46038">
            <a:spAutoFit/>
          </a:bodyPr>
          <a:lstStyle/>
          <a:p>
            <a:r>
              <a:rPr lang="en-US" sz="2000" dirty="0"/>
              <a:t>700</a:t>
            </a:r>
          </a:p>
        </p:txBody>
      </p:sp>
      <p:graphicFrame>
        <p:nvGraphicFramePr>
          <p:cNvPr id="3" name="Объект 2"/>
          <p:cNvGraphicFramePr>
            <a:graphicFrameLocks noChangeAspect="1"/>
          </p:cNvGraphicFramePr>
          <p:nvPr>
            <p:extLst>
              <p:ext uri="{D42A27DB-BD31-4B8C-83A1-F6EECF244321}">
                <p14:modId xmlns:p14="http://schemas.microsoft.com/office/powerpoint/2010/main" val="1214524021"/>
              </p:ext>
            </p:extLst>
          </p:nvPr>
        </p:nvGraphicFramePr>
        <p:xfrm>
          <a:off x="109538" y="5129213"/>
          <a:ext cx="9612312" cy="792162"/>
        </p:xfrm>
        <a:graphic>
          <a:graphicData uri="http://schemas.openxmlformats.org/presentationml/2006/ole">
            <mc:AlternateContent xmlns:mc="http://schemas.openxmlformats.org/markup-compatibility/2006">
              <mc:Choice xmlns:v="urn:schemas-microsoft-com:vml" Requires="v">
                <p:oleObj spid="_x0000_s209968" name="Equation" r:id="rId4" imgW="2768400" imgH="241200" progId="Equation.3">
                  <p:embed/>
                </p:oleObj>
              </mc:Choice>
              <mc:Fallback>
                <p:oleObj name="Equation" r:id="rId4" imgW="2768400" imgH="241200" progId="Equation.3">
                  <p:embed/>
                  <p:pic>
                    <p:nvPicPr>
                      <p:cNvPr id="3" name="Объект 2"/>
                      <p:cNvPicPr>
                        <a:picLocks noChangeAspect="1" noChangeArrowheads="1"/>
                      </p:cNvPicPr>
                      <p:nvPr/>
                    </p:nvPicPr>
                    <p:blipFill>
                      <a:blip r:embed="rId5"/>
                      <a:srcRect/>
                      <a:stretch>
                        <a:fillRect/>
                      </a:stretch>
                    </p:blipFill>
                    <p:spPr bwMode="auto">
                      <a:xfrm>
                        <a:off x="109538" y="5129213"/>
                        <a:ext cx="9612312" cy="792162"/>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B02D66A5-9A75-4569-BC7F-868B82D333DD}"/>
              </a:ext>
            </a:extLst>
          </p:cNvPr>
          <p:cNvSpPr/>
          <p:nvPr/>
        </p:nvSpPr>
        <p:spPr>
          <a:xfrm>
            <a:off x="0" y="1238026"/>
            <a:ext cx="9902359" cy="193899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az-Latn-AZ" sz="4000" dirty="0">
                <a:latin typeface="Times New Roman" panose="02020603050405020304" pitchFamily="18" charset="0"/>
                <a:cs typeface="Times New Roman" panose="02020603050405020304" pitchFamily="18" charset="0"/>
              </a:rPr>
              <a:t>Tutaq ki, siz bu məbləğləri 5%-lik depozitə yatırırsınız.  3-cü ilin sonunda hesabda nə qədər pulunuz olacaq?</a:t>
            </a:r>
          </a:p>
        </p:txBody>
      </p:sp>
      <p:sp>
        <p:nvSpPr>
          <p:cNvPr id="2" name="Footer Placeholder 1"/>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42709793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7842"/>
                                        </p:tgtEl>
                                        <p:attrNameLst>
                                          <p:attrName>style.visibility</p:attrName>
                                        </p:attrNameLst>
                                      </p:cBhvr>
                                      <p:to>
                                        <p:strVal val="visible"/>
                                      </p:to>
                                    </p:set>
                                    <p:animEffect transition="in" filter="wipe(left)">
                                      <p:cBhvr>
                                        <p:cTn id="7" dur="500"/>
                                        <p:tgtEl>
                                          <p:spTgt spid="778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43"/>
                                        </p:tgtEl>
                                        <p:attrNameLst>
                                          <p:attrName>style.visibility</p:attrName>
                                        </p:attrNameLst>
                                      </p:cBhvr>
                                      <p:to>
                                        <p:strVal val="visible"/>
                                      </p:to>
                                    </p:set>
                                    <p:animEffect transition="in" filter="wipe(left)">
                                      <p:cBhvr>
                                        <p:cTn id="12" dur="500"/>
                                        <p:tgtEl>
                                          <p:spTgt spid="77843"/>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7844"/>
                                        </p:tgtEl>
                                        <p:attrNameLst>
                                          <p:attrName>style.visibility</p:attrName>
                                        </p:attrNameLst>
                                      </p:cBhvr>
                                      <p:to>
                                        <p:strVal val="visible"/>
                                      </p:to>
                                    </p:set>
                                    <p:animEffect transition="in" filter="wipe(left)">
                                      <p:cBhvr>
                                        <p:cTn id="15" dur="500"/>
                                        <p:tgtEl>
                                          <p:spTgt spid="77844"/>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7845"/>
                                        </p:tgtEl>
                                        <p:attrNameLst>
                                          <p:attrName>style.visibility</p:attrName>
                                        </p:attrNameLst>
                                      </p:cBhvr>
                                      <p:to>
                                        <p:strVal val="visible"/>
                                      </p:to>
                                    </p:set>
                                    <p:animEffect transition="in" filter="wipe(left)">
                                      <p:cBhvr>
                                        <p:cTn id="18" dur="500"/>
                                        <p:tgtEl>
                                          <p:spTgt spid="7784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3" grpId="0"/>
      <p:bldP spid="77844" grpId="0"/>
      <p:bldP spid="7784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29067" y="182563"/>
            <a:ext cx="8423883" cy="510475"/>
          </a:xfrm>
          <a:noFill/>
          <a:ln/>
        </p:spPr>
        <p:txBody>
          <a:bodyPr>
            <a:normAutofit fontScale="90000"/>
          </a:bodyPr>
          <a:lstStyle/>
          <a:p>
            <a:pPr algn="ctr"/>
            <a:r>
              <a:rPr lang="az-Latn-AZ" sz="3600" dirty="0">
                <a:solidFill>
                  <a:srgbClr val="FF0000"/>
                </a:solidFill>
                <a:latin typeface="Times New Roman" panose="02020603050405020304" pitchFamily="18" charset="0"/>
                <a:cs typeface="Times New Roman" panose="02020603050405020304" pitchFamily="18" charset="0"/>
              </a:rPr>
              <a:t>Faizlərin hesablanması dövrülüyü illik deyilsə?</a:t>
            </a:r>
            <a:endParaRPr lang="en-US" sz="3600" dirty="0">
              <a:solidFill>
                <a:srgbClr val="FF0000"/>
              </a:solidFill>
              <a:latin typeface="Times New Roman" panose="02020603050405020304" pitchFamily="18"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170148973"/>
              </p:ext>
            </p:extLst>
          </p:nvPr>
        </p:nvGraphicFramePr>
        <p:xfrm>
          <a:off x="-1" y="3572998"/>
          <a:ext cx="9906000" cy="2519964"/>
        </p:xfrm>
        <a:graphic>
          <a:graphicData uri="http://schemas.openxmlformats.org/drawingml/2006/table">
            <a:tbl>
              <a:tblPr firstRow="1">
                <a:tableStyleId>{3B4B98B0-60AC-42C2-AFA5-B58CD77FA1E5}</a:tableStyleId>
              </a:tblPr>
              <a:tblGrid>
                <a:gridCol w="3302000">
                  <a:extLst>
                    <a:ext uri="{9D8B030D-6E8A-4147-A177-3AD203B41FA5}">
                      <a16:colId xmlns:a16="http://schemas.microsoft.com/office/drawing/2014/main" val="20000"/>
                    </a:ext>
                  </a:extLst>
                </a:gridCol>
                <a:gridCol w="3302000">
                  <a:extLst>
                    <a:ext uri="{9D8B030D-6E8A-4147-A177-3AD203B41FA5}">
                      <a16:colId xmlns:a16="http://schemas.microsoft.com/office/drawing/2014/main" val="20001"/>
                    </a:ext>
                  </a:extLst>
                </a:gridCol>
                <a:gridCol w="3302000">
                  <a:extLst>
                    <a:ext uri="{9D8B030D-6E8A-4147-A177-3AD203B41FA5}">
                      <a16:colId xmlns:a16="http://schemas.microsoft.com/office/drawing/2014/main" val="20002"/>
                    </a:ext>
                  </a:extLst>
                </a:gridCol>
              </a:tblGrid>
              <a:tr h="944988">
                <a:tc>
                  <a:txBody>
                    <a:bodyPr/>
                    <a:lstStyle/>
                    <a:p>
                      <a:pPr algn="ctr"/>
                      <a:r>
                        <a:rPr lang="az-Latn-AZ" sz="2400" dirty="0"/>
                        <a:t>Bank</a:t>
                      </a:r>
                      <a:endParaRPr lang="ru-RU" sz="2400" dirty="0"/>
                    </a:p>
                  </a:txBody>
                  <a:tcPr/>
                </a:tc>
                <a:tc>
                  <a:txBody>
                    <a:bodyPr/>
                    <a:lstStyle/>
                    <a:p>
                      <a:pPr algn="ctr"/>
                      <a:r>
                        <a:rPr lang="az-Latn-AZ" sz="2400" dirty="0"/>
                        <a:t>Faiz</a:t>
                      </a:r>
                      <a:r>
                        <a:rPr lang="az-Latn-AZ" sz="2400" baseline="0" dirty="0"/>
                        <a:t> dərəcəsi</a:t>
                      </a:r>
                      <a:endParaRPr lang="ru-RU" sz="2400" dirty="0"/>
                    </a:p>
                  </a:txBody>
                  <a:tcPr/>
                </a:tc>
                <a:tc>
                  <a:txBody>
                    <a:bodyPr/>
                    <a:lstStyle/>
                    <a:p>
                      <a:pPr algn="ctr"/>
                      <a:r>
                        <a:rPr lang="az-Latn-AZ" sz="2400" dirty="0"/>
                        <a:t>Faizlərin hesablanması</a:t>
                      </a:r>
                      <a:endParaRPr lang="ru-RU" sz="2400" dirty="0"/>
                    </a:p>
                  </a:txBody>
                  <a:tcPr/>
                </a:tc>
                <a:extLst>
                  <a:ext uri="{0D108BD9-81ED-4DB2-BD59-A6C34878D82A}">
                    <a16:rowId xmlns:a16="http://schemas.microsoft.com/office/drawing/2014/main" val="10000"/>
                  </a:ext>
                </a:extLst>
              </a:tr>
              <a:tr h="524992">
                <a:tc>
                  <a:txBody>
                    <a:bodyPr/>
                    <a:lstStyle/>
                    <a:p>
                      <a:pPr algn="ctr"/>
                      <a:r>
                        <a:rPr lang="az-Latn-AZ" sz="2400" dirty="0"/>
                        <a:t>A</a:t>
                      </a:r>
                      <a:endParaRPr lang="ru-RU" sz="2400" dirty="0"/>
                    </a:p>
                  </a:txBody>
                  <a:tcPr/>
                </a:tc>
                <a:tc>
                  <a:txBody>
                    <a:bodyPr/>
                    <a:lstStyle/>
                    <a:p>
                      <a:pPr algn="ctr"/>
                      <a:r>
                        <a:rPr lang="az-Latn-AZ" sz="2400" dirty="0"/>
                        <a:t>10%</a:t>
                      </a:r>
                      <a:endParaRPr lang="ru-RU" sz="2400" dirty="0"/>
                    </a:p>
                  </a:txBody>
                  <a:tcPr/>
                </a:tc>
                <a:tc>
                  <a:txBody>
                    <a:bodyPr/>
                    <a:lstStyle/>
                    <a:p>
                      <a:pPr algn="ctr"/>
                      <a:r>
                        <a:rPr lang="az-Latn-AZ" sz="2400" dirty="0"/>
                        <a:t>İllik</a:t>
                      </a:r>
                      <a:endParaRPr lang="ru-RU" sz="2400" dirty="0"/>
                    </a:p>
                  </a:txBody>
                  <a:tcPr/>
                </a:tc>
                <a:extLst>
                  <a:ext uri="{0D108BD9-81ED-4DB2-BD59-A6C34878D82A}">
                    <a16:rowId xmlns:a16="http://schemas.microsoft.com/office/drawing/2014/main" val="10001"/>
                  </a:ext>
                </a:extLst>
              </a:tr>
              <a:tr h="524992">
                <a:tc>
                  <a:txBody>
                    <a:bodyPr/>
                    <a:lstStyle/>
                    <a:p>
                      <a:pPr algn="ctr"/>
                      <a:r>
                        <a:rPr lang="az-Latn-AZ" sz="2400" dirty="0"/>
                        <a:t>B</a:t>
                      </a:r>
                      <a:endParaRPr lang="ru-RU" sz="2400" dirty="0"/>
                    </a:p>
                  </a:txBody>
                  <a:tcPr/>
                </a:tc>
                <a:tc>
                  <a:txBody>
                    <a:bodyPr/>
                    <a:lstStyle/>
                    <a:p>
                      <a:pPr algn="ctr"/>
                      <a:r>
                        <a:rPr lang="az-Latn-AZ" sz="2400"/>
                        <a:t>10%</a:t>
                      </a:r>
                      <a:endParaRPr lang="ru-RU" sz="2400" dirty="0"/>
                    </a:p>
                  </a:txBody>
                  <a:tcPr/>
                </a:tc>
                <a:tc>
                  <a:txBody>
                    <a:bodyPr/>
                    <a:lstStyle/>
                    <a:p>
                      <a:pPr algn="ctr"/>
                      <a:r>
                        <a:rPr lang="az-Latn-AZ" sz="2400" dirty="0"/>
                        <a:t>Aylıq</a:t>
                      </a:r>
                      <a:endParaRPr lang="ru-RU" sz="2400" dirty="0"/>
                    </a:p>
                  </a:txBody>
                  <a:tcPr/>
                </a:tc>
                <a:extLst>
                  <a:ext uri="{0D108BD9-81ED-4DB2-BD59-A6C34878D82A}">
                    <a16:rowId xmlns:a16="http://schemas.microsoft.com/office/drawing/2014/main" val="10002"/>
                  </a:ext>
                </a:extLst>
              </a:tr>
              <a:tr h="524992">
                <a:tc>
                  <a:txBody>
                    <a:bodyPr/>
                    <a:lstStyle/>
                    <a:p>
                      <a:pPr algn="ctr"/>
                      <a:r>
                        <a:rPr lang="az-Latn-AZ" sz="2400" dirty="0"/>
                        <a:t>C</a:t>
                      </a:r>
                      <a:endParaRPr lang="ru-RU" sz="2400" dirty="0"/>
                    </a:p>
                  </a:txBody>
                  <a:tcPr/>
                </a:tc>
                <a:tc>
                  <a:txBody>
                    <a:bodyPr/>
                    <a:lstStyle/>
                    <a:p>
                      <a:pPr algn="ctr"/>
                      <a:r>
                        <a:rPr lang="az-Latn-AZ" sz="2400" dirty="0"/>
                        <a:t>10%</a:t>
                      </a:r>
                      <a:endParaRPr lang="ru-RU" sz="2400" dirty="0"/>
                    </a:p>
                  </a:txBody>
                  <a:tcPr/>
                </a:tc>
                <a:tc>
                  <a:txBody>
                    <a:bodyPr/>
                    <a:lstStyle/>
                    <a:p>
                      <a:pPr algn="ctr"/>
                      <a:r>
                        <a:rPr lang="az-Latn-AZ" sz="2400" dirty="0"/>
                        <a:t>Gündəlik</a:t>
                      </a:r>
                      <a:endParaRPr lang="ru-RU" sz="2400" dirty="0"/>
                    </a:p>
                  </a:txBody>
                  <a:tcPr/>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785AD50B-2852-4B00-80D9-02790A1FD9FD}"/>
              </a:ext>
            </a:extLst>
          </p:cNvPr>
          <p:cNvSpPr/>
          <p:nvPr/>
        </p:nvSpPr>
        <p:spPr>
          <a:xfrm>
            <a:off x="1" y="1197031"/>
            <a:ext cx="99060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az-Latn-AZ" sz="3200" dirty="0">
                <a:latin typeface="Times New Roman" panose="02020603050405020304" pitchFamily="18" charset="0"/>
                <a:cs typeface="Times New Roman" panose="02020603050405020304" pitchFamily="18" charset="0"/>
              </a:rPr>
              <a:t>İnvestisiya üçün 1000 manat vəsaitiniz var.  Bankları araşdırdıqdan sonra faizlər haqda aşağıdakı məlumatları toplamısınız.  Vəsaitinizi hansı banka yerləşdirərdiniz?</a:t>
            </a:r>
          </a:p>
        </p:txBody>
      </p:sp>
      <p:sp>
        <p:nvSpPr>
          <p:cNvPr id="3" name="Footer Placeholder 2"/>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1537173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182563"/>
            <a:ext cx="8619347" cy="792162"/>
          </a:xfrm>
          <a:noFill/>
          <a:ln/>
        </p:spPr>
        <p:txBody>
          <a:bodyPr>
            <a:normAutofit/>
          </a:bodyPr>
          <a:lstStyle/>
          <a:p>
            <a:pPr algn="ctr"/>
            <a:r>
              <a:rPr lang="az-Latn-AZ" dirty="0">
                <a:solidFill>
                  <a:srgbClr val="FF0000"/>
                </a:solidFill>
                <a:latin typeface="Times New Roman" panose="02020603050405020304" pitchFamily="18" charset="0"/>
                <a:cs typeface="Times New Roman" panose="02020603050405020304" pitchFamily="18" charset="0"/>
              </a:rPr>
              <a:t>Faizlərin hesablanması dövrülüyü illik deyilsə?</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83973" name="Rectangle 5"/>
          <p:cNvSpPr>
            <a:spLocks noChangeArrowheads="1"/>
          </p:cNvSpPr>
          <p:nvPr/>
        </p:nvSpPr>
        <p:spPr bwMode="auto">
          <a:xfrm>
            <a:off x="3320864" y="6020964"/>
            <a:ext cx="6356548" cy="369974"/>
          </a:xfrm>
          <a:prstGeom prst="rect">
            <a:avLst/>
          </a:prstGeom>
          <a:noFill/>
          <a:ln w="9525">
            <a:noFill/>
            <a:miter lim="800000"/>
            <a:headEnd/>
            <a:tailEnd/>
          </a:ln>
          <a:effectLst/>
        </p:spPr>
        <p:txBody>
          <a:bodyPr wrap="none" lIns="92075" tIns="46038" rIns="92075" bIns="46038">
            <a:spAutoFit/>
          </a:bodyPr>
          <a:lstStyle/>
          <a:p>
            <a:r>
              <a:rPr lang="az-Latn-AZ" b="1" dirty="0">
                <a:solidFill>
                  <a:srgbClr val="FF0000"/>
                </a:solidFill>
                <a:latin typeface="Times New Roman" panose="02020603050405020304" pitchFamily="18" charset="0"/>
                <a:cs typeface="Times New Roman" panose="02020603050405020304" pitchFamily="18" charset="0"/>
              </a:rPr>
              <a:t>Burada </a:t>
            </a:r>
            <a:r>
              <a:rPr lang="az-Latn-AZ" b="1" i="1" dirty="0">
                <a:solidFill>
                  <a:srgbClr val="FF0000"/>
                </a:solidFill>
                <a:latin typeface="Times New Roman" panose="02020603050405020304" pitchFamily="18" charset="0"/>
                <a:cs typeface="Times New Roman" panose="02020603050405020304" pitchFamily="18" charset="0"/>
              </a:rPr>
              <a:t>m </a:t>
            </a:r>
            <a:r>
              <a:rPr lang="az-Latn-AZ" b="1" dirty="0">
                <a:solidFill>
                  <a:srgbClr val="FF0000"/>
                </a:solidFill>
                <a:latin typeface="Times New Roman" panose="02020603050405020304" pitchFamily="18" charset="0"/>
                <a:cs typeface="Times New Roman" panose="02020603050405020304" pitchFamily="18" charset="0"/>
              </a:rPr>
              <a:t>il ərzində faizlərin neçə dəfə hesablandığını göstərir </a:t>
            </a:r>
            <a:endParaRPr lang="en-US" b="1" dirty="0">
              <a:solidFill>
                <a:srgbClr val="FF0000"/>
              </a:solidFill>
              <a:latin typeface="Times New Roman" panose="02020603050405020304" pitchFamily="18" charset="0"/>
              <a:cs typeface="Times New Roman" panose="02020603050405020304" pitchFamily="18" charset="0"/>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val="2561386814"/>
              </p:ext>
            </p:extLst>
          </p:nvPr>
        </p:nvGraphicFramePr>
        <p:xfrm>
          <a:off x="982663" y="3335338"/>
          <a:ext cx="7580312" cy="2141537"/>
        </p:xfrm>
        <a:graphic>
          <a:graphicData uri="http://schemas.openxmlformats.org/presentationml/2006/ole">
            <mc:AlternateContent xmlns:mc="http://schemas.openxmlformats.org/markup-compatibility/2006">
              <mc:Choice xmlns:v="urn:schemas-microsoft-com:vml" Requires="v">
                <p:oleObj spid="_x0000_s210993" name="Equation" r:id="rId4" imgW="1168200" imgH="469800" progId="Equation.3">
                  <p:embed/>
                </p:oleObj>
              </mc:Choice>
              <mc:Fallback>
                <p:oleObj name="Equation" r:id="rId4" imgW="1168200" imgH="469800" progId="Equation.3">
                  <p:embed/>
                  <p:pic>
                    <p:nvPicPr>
                      <p:cNvPr id="2" name="Объект 1"/>
                      <p:cNvPicPr>
                        <a:picLocks noChangeAspect="1" noChangeArrowheads="1"/>
                      </p:cNvPicPr>
                      <p:nvPr/>
                    </p:nvPicPr>
                    <p:blipFill>
                      <a:blip r:embed="rId5"/>
                      <a:srcRect/>
                      <a:stretch>
                        <a:fillRect/>
                      </a:stretch>
                    </p:blipFill>
                    <p:spPr bwMode="auto">
                      <a:xfrm>
                        <a:off x="982663" y="3335338"/>
                        <a:ext cx="7580312" cy="2141537"/>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EEA1DD23-D589-47FE-9648-5F76066E577C}"/>
              </a:ext>
            </a:extLst>
          </p:cNvPr>
          <p:cNvSpPr/>
          <p:nvPr/>
        </p:nvSpPr>
        <p:spPr>
          <a:xfrm>
            <a:off x="0" y="1174893"/>
            <a:ext cx="9906000"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az-Latn-AZ" sz="4000" dirty="0">
                <a:latin typeface="Times New Roman" panose="02020603050405020304" pitchFamily="18" charset="0"/>
                <a:cs typeface="Times New Roman" panose="02020603050405020304" pitchFamily="18" charset="0"/>
              </a:rPr>
              <a:t>Bunun üçün hansı bankın daha yüksək gələcək dəyər təklif etdiyini müəyyən etmək lazımdır</a:t>
            </a:r>
          </a:p>
          <a:p>
            <a:pPr algn="ctr"/>
            <a:r>
              <a:rPr lang="az-Latn-AZ" sz="4000" dirty="0">
                <a:latin typeface="Times New Roman" panose="02020603050405020304" pitchFamily="18" charset="0"/>
                <a:cs typeface="Times New Roman" panose="02020603050405020304" pitchFamily="18" charset="0"/>
              </a:rPr>
              <a:t>Gələcək dəyər düsturuna kiçik düzəliş edək:</a:t>
            </a:r>
          </a:p>
        </p:txBody>
      </p:sp>
    </p:spTree>
    <p:extLst>
      <p:ext uri="{BB962C8B-B14F-4D97-AF65-F5344CB8AC3E}">
        <p14:creationId xmlns:p14="http://schemas.microsoft.com/office/powerpoint/2010/main" val="2669882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3"/>
                                        </p:tgtEl>
                                        <p:attrNameLst>
                                          <p:attrName>style.visibility</p:attrName>
                                        </p:attrNameLst>
                                      </p:cBhvr>
                                      <p:to>
                                        <p:strVal val="visible"/>
                                      </p:to>
                                    </p:set>
                                    <p:animEffect transition="in" filter="wipe(left)">
                                      <p:cBhvr>
                                        <p:cTn id="12" dur="500"/>
                                        <p:tgtEl>
                                          <p:spTgt spid="83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201066" y="182563"/>
            <a:ext cx="8392072" cy="792162"/>
          </a:xfrm>
          <a:noFill/>
          <a:ln/>
        </p:spPr>
        <p:txBody>
          <a:bodyPr>
            <a:normAutofit/>
          </a:bodyPr>
          <a:lstStyle/>
          <a:p>
            <a:pPr algn="ctr"/>
            <a:r>
              <a:rPr lang="az-Latn-AZ" dirty="0">
                <a:solidFill>
                  <a:srgbClr val="FF0000"/>
                </a:solidFill>
                <a:latin typeface="Times New Roman" panose="02020603050405020304" pitchFamily="18" charset="0"/>
                <a:cs typeface="Times New Roman" panose="02020603050405020304" pitchFamily="18" charset="0"/>
              </a:rPr>
              <a:t>Faizlərin hesablanması dövrülüyü illik deyilsə?</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86019" name="Rectangle 3"/>
          <p:cNvSpPr>
            <a:spLocks noGrp="1" noChangeArrowheads="1"/>
          </p:cNvSpPr>
          <p:nvPr>
            <p:ph idx="1"/>
          </p:nvPr>
        </p:nvSpPr>
        <p:spPr>
          <a:xfrm>
            <a:off x="0" y="1302372"/>
            <a:ext cx="9906000" cy="487786"/>
          </a:xfrm>
          <a:solidFill>
            <a:schemeClr val="accent1">
              <a:lumMod val="20000"/>
              <a:lumOff val="80000"/>
            </a:schemeClr>
          </a:solidFill>
          <a:ln/>
        </p:spPr>
        <p:txBody>
          <a:bodyPr>
            <a:noAutofit/>
          </a:bodyPr>
          <a:lstStyle/>
          <a:p>
            <a:pPr marL="0" indent="0" algn="ctr">
              <a:buNone/>
            </a:pPr>
            <a:r>
              <a:rPr lang="az-Latn-AZ" sz="2400" dirty="0">
                <a:solidFill>
                  <a:schemeClr val="tx1">
                    <a:lumMod val="50000"/>
                  </a:schemeClr>
                </a:solidFill>
                <a:latin typeface="Times New Roman" panose="02020603050405020304" pitchFamily="18" charset="0"/>
                <a:cs typeface="Times New Roman" panose="02020603050405020304" pitchFamily="18" charset="0"/>
              </a:rPr>
              <a:t>Hər bir bank üzrə gələcək dəyəri aşağıdakı kimi tapmaq olar</a:t>
            </a:r>
            <a:r>
              <a:rPr lang="en-US" sz="2400" dirty="0">
                <a:solidFill>
                  <a:schemeClr val="tx1">
                    <a:lumMod val="50000"/>
                  </a:schemeClr>
                </a:solidFill>
                <a:latin typeface="Times New Roman" panose="02020603050405020304" pitchFamily="18" charset="0"/>
                <a:cs typeface="Times New Roman" panose="02020603050405020304" pitchFamily="18" charset="0"/>
              </a:rPr>
              <a:t>:</a:t>
            </a:r>
          </a:p>
        </p:txBody>
      </p:sp>
      <p:sp>
        <p:nvSpPr>
          <p:cNvPr id="86023" name="Rectangle 7"/>
          <p:cNvSpPr>
            <a:spLocks noChangeArrowheads="1"/>
          </p:cNvSpPr>
          <p:nvPr/>
        </p:nvSpPr>
        <p:spPr bwMode="auto">
          <a:xfrm>
            <a:off x="177143" y="2123135"/>
            <a:ext cx="1679900" cy="369974"/>
          </a:xfrm>
          <a:prstGeom prst="rect">
            <a:avLst/>
          </a:prstGeom>
          <a:noFill/>
          <a:ln w="9525">
            <a:noFill/>
            <a:miter lim="800000"/>
            <a:headEnd/>
            <a:tailEnd/>
          </a:ln>
          <a:effectLst/>
        </p:spPr>
        <p:txBody>
          <a:bodyPr wrap="square" lIns="92075" tIns="46038" rIns="92075" bIns="46038">
            <a:spAutoFit/>
          </a:bodyPr>
          <a:lstStyle/>
          <a:p>
            <a:r>
              <a:rPr lang="en-US" b="1" dirty="0">
                <a:solidFill>
                  <a:srgbClr val="FF0000"/>
                </a:solidFill>
              </a:rPr>
              <a:t>Bank</a:t>
            </a:r>
            <a:r>
              <a:rPr lang="az-Latn-AZ" b="1" dirty="0">
                <a:solidFill>
                  <a:srgbClr val="FF0000"/>
                </a:solidFill>
              </a:rPr>
              <a:t> A</a:t>
            </a:r>
            <a:r>
              <a:rPr lang="en-US" b="1" dirty="0">
                <a:solidFill>
                  <a:srgbClr val="FF0000"/>
                </a:solidFill>
              </a:rPr>
              <a:t>:</a:t>
            </a:r>
          </a:p>
        </p:txBody>
      </p:sp>
      <p:sp>
        <p:nvSpPr>
          <p:cNvPr id="86024" name="Rectangle 8"/>
          <p:cNvSpPr>
            <a:spLocks noChangeArrowheads="1"/>
          </p:cNvSpPr>
          <p:nvPr/>
        </p:nvSpPr>
        <p:spPr bwMode="auto">
          <a:xfrm>
            <a:off x="201066" y="3483904"/>
            <a:ext cx="1057982" cy="369974"/>
          </a:xfrm>
          <a:prstGeom prst="rect">
            <a:avLst/>
          </a:prstGeom>
          <a:noFill/>
          <a:ln w="9525">
            <a:noFill/>
            <a:miter lim="800000"/>
            <a:headEnd/>
            <a:tailEnd/>
          </a:ln>
          <a:effectLst/>
        </p:spPr>
        <p:txBody>
          <a:bodyPr wrap="none" lIns="92075" tIns="46038" rIns="92075" bIns="46038">
            <a:spAutoFit/>
          </a:bodyPr>
          <a:lstStyle/>
          <a:p>
            <a:r>
              <a:rPr lang="en-US" b="1" dirty="0">
                <a:solidFill>
                  <a:srgbClr val="FF0000"/>
                </a:solidFill>
              </a:rPr>
              <a:t>Bank</a:t>
            </a:r>
            <a:r>
              <a:rPr lang="az-Latn-AZ" b="1" dirty="0">
                <a:solidFill>
                  <a:srgbClr val="FF0000"/>
                </a:solidFill>
              </a:rPr>
              <a:t> B</a:t>
            </a:r>
            <a:r>
              <a:rPr lang="en-US" b="1" dirty="0">
                <a:solidFill>
                  <a:srgbClr val="FF0000"/>
                </a:solidFill>
              </a:rPr>
              <a:t>:</a:t>
            </a:r>
          </a:p>
        </p:txBody>
      </p:sp>
      <p:sp>
        <p:nvSpPr>
          <p:cNvPr id="86025" name="Rectangle 9"/>
          <p:cNvSpPr>
            <a:spLocks noChangeArrowheads="1"/>
          </p:cNvSpPr>
          <p:nvPr/>
        </p:nvSpPr>
        <p:spPr bwMode="auto">
          <a:xfrm>
            <a:off x="201066" y="4844673"/>
            <a:ext cx="1057982" cy="369974"/>
          </a:xfrm>
          <a:prstGeom prst="rect">
            <a:avLst/>
          </a:prstGeom>
          <a:noFill/>
          <a:ln w="9525">
            <a:noFill/>
            <a:miter lim="800000"/>
            <a:headEnd/>
            <a:tailEnd/>
          </a:ln>
          <a:effectLst/>
        </p:spPr>
        <p:txBody>
          <a:bodyPr wrap="none" lIns="92075" tIns="46038" rIns="92075" bIns="46038">
            <a:spAutoFit/>
          </a:bodyPr>
          <a:lstStyle/>
          <a:p>
            <a:r>
              <a:rPr lang="en-US" b="1" dirty="0">
                <a:solidFill>
                  <a:srgbClr val="FF0000"/>
                </a:solidFill>
              </a:rPr>
              <a:t>Bank</a:t>
            </a:r>
            <a:r>
              <a:rPr lang="az-Latn-AZ" b="1" dirty="0">
                <a:solidFill>
                  <a:srgbClr val="FF0000"/>
                </a:solidFill>
              </a:rPr>
              <a:t> C</a:t>
            </a:r>
            <a:r>
              <a:rPr lang="en-US" b="1" dirty="0">
                <a:solidFill>
                  <a:srgbClr val="FF0000"/>
                </a:solidFill>
              </a:rPr>
              <a:t>:</a:t>
            </a:r>
          </a:p>
        </p:txBody>
      </p:sp>
      <p:sp>
        <p:nvSpPr>
          <p:cNvPr id="86026" name="Rectangle 10"/>
          <p:cNvSpPr>
            <a:spLocks noChangeArrowheads="1"/>
          </p:cNvSpPr>
          <p:nvPr/>
        </p:nvSpPr>
        <p:spPr bwMode="auto">
          <a:xfrm>
            <a:off x="-23668" y="5695950"/>
            <a:ext cx="9905999" cy="58541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lIns="92075" tIns="46038" rIns="92075" bIns="46038">
            <a:spAutoFit/>
          </a:bodyPr>
          <a:lstStyle/>
          <a:p>
            <a:pPr algn="ctr"/>
            <a:r>
              <a:rPr lang="az-Latn-AZ" sz="3200" b="1" dirty="0">
                <a:solidFill>
                  <a:schemeClr val="tx1">
                    <a:lumMod val="50000"/>
                  </a:schemeClr>
                </a:solidFill>
                <a:latin typeface="Times New Roman" panose="02020603050405020304" pitchFamily="18" charset="0"/>
                <a:cs typeface="Times New Roman" panose="02020603050405020304" pitchFamily="18" charset="0"/>
              </a:rPr>
              <a:t>Bank C ən sərfəli şərtlər təklif edir</a:t>
            </a:r>
            <a:endParaRPr lang="en-US" sz="3200" b="1" dirty="0">
              <a:solidFill>
                <a:schemeClr val="tx1">
                  <a:lumMod val="50000"/>
                </a:schemeClr>
              </a:solidFill>
              <a:latin typeface="Times New Roman" panose="02020603050405020304" pitchFamily="18" charset="0"/>
              <a:cs typeface="Times New Roman" panose="02020603050405020304" pitchFamily="18" charset="0"/>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val="3572252449"/>
              </p:ext>
            </p:extLst>
          </p:nvPr>
        </p:nvGraphicFramePr>
        <p:xfrm>
          <a:off x="2505034" y="2007576"/>
          <a:ext cx="5137967" cy="786896"/>
        </p:xfrm>
        <a:graphic>
          <a:graphicData uri="http://schemas.openxmlformats.org/presentationml/2006/ole">
            <mc:AlternateContent xmlns:mc="http://schemas.openxmlformats.org/markup-compatibility/2006">
              <mc:Choice xmlns:v="urn:schemas-microsoft-com:vml" Requires="v">
                <p:oleObj spid="_x0000_s212111" name="Equation" r:id="rId4" imgW="1574640" imgH="241200" progId="Equation.3">
                  <p:embed/>
                </p:oleObj>
              </mc:Choice>
              <mc:Fallback>
                <p:oleObj name="Equation" r:id="rId4" imgW="1574640" imgH="241200" progId="Equation.3">
                  <p:embed/>
                  <p:pic>
                    <p:nvPicPr>
                      <p:cNvPr id="2" name="Объект 1"/>
                      <p:cNvPicPr>
                        <a:picLocks noChangeAspect="1" noChangeArrowheads="1"/>
                      </p:cNvPicPr>
                      <p:nvPr/>
                    </p:nvPicPr>
                    <p:blipFill>
                      <a:blip r:embed="rId5"/>
                      <a:srcRect/>
                      <a:stretch>
                        <a:fillRect/>
                      </a:stretch>
                    </p:blipFill>
                    <p:spPr bwMode="auto">
                      <a:xfrm>
                        <a:off x="2505034" y="2007576"/>
                        <a:ext cx="5137967" cy="786896"/>
                      </a:xfrm>
                      <a:prstGeom prst="rect">
                        <a:avLst/>
                      </a:prstGeom>
                      <a:noFill/>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4099886518"/>
              </p:ext>
            </p:extLst>
          </p:nvPr>
        </p:nvGraphicFramePr>
        <p:xfrm>
          <a:off x="2522538" y="2944813"/>
          <a:ext cx="5868987" cy="1331912"/>
        </p:xfrm>
        <a:graphic>
          <a:graphicData uri="http://schemas.openxmlformats.org/presentationml/2006/ole">
            <mc:AlternateContent xmlns:mc="http://schemas.openxmlformats.org/markup-compatibility/2006">
              <mc:Choice xmlns:v="urn:schemas-microsoft-com:vml" Requires="v">
                <p:oleObj spid="_x0000_s212112" name="Equation" r:id="rId6" imgW="2070000" imgH="469800" progId="Equation.3">
                  <p:embed/>
                </p:oleObj>
              </mc:Choice>
              <mc:Fallback>
                <p:oleObj name="Equation" r:id="rId6" imgW="2070000" imgH="469800" progId="Equation.3">
                  <p:embed/>
                  <p:pic>
                    <p:nvPicPr>
                      <p:cNvPr id="3" name="Объект 2"/>
                      <p:cNvPicPr>
                        <a:picLocks noChangeAspect="1" noChangeArrowheads="1"/>
                      </p:cNvPicPr>
                      <p:nvPr/>
                    </p:nvPicPr>
                    <p:blipFill>
                      <a:blip r:embed="rId7"/>
                      <a:srcRect/>
                      <a:stretch>
                        <a:fillRect/>
                      </a:stretch>
                    </p:blipFill>
                    <p:spPr bwMode="auto">
                      <a:xfrm>
                        <a:off x="2522538" y="2944813"/>
                        <a:ext cx="5868987" cy="1331912"/>
                      </a:xfrm>
                      <a:prstGeom prst="rect">
                        <a:avLst/>
                      </a:prstGeom>
                      <a:noFill/>
                    </p:spPr>
                  </p:pic>
                </p:oleObj>
              </mc:Fallback>
            </mc:AlternateContent>
          </a:graphicData>
        </a:graphic>
      </p:graphicFrame>
      <p:graphicFrame>
        <p:nvGraphicFramePr>
          <p:cNvPr id="4" name="Объект 3"/>
          <p:cNvGraphicFramePr>
            <a:graphicFrameLocks noChangeAspect="1"/>
          </p:cNvGraphicFramePr>
          <p:nvPr>
            <p:extLst>
              <p:ext uri="{D42A27DB-BD31-4B8C-83A1-F6EECF244321}">
                <p14:modId xmlns:p14="http://schemas.microsoft.com/office/powerpoint/2010/main" val="2995630022"/>
              </p:ext>
            </p:extLst>
          </p:nvPr>
        </p:nvGraphicFramePr>
        <p:xfrm>
          <a:off x="2501900" y="4276725"/>
          <a:ext cx="6442075" cy="1419225"/>
        </p:xfrm>
        <a:graphic>
          <a:graphicData uri="http://schemas.openxmlformats.org/presentationml/2006/ole">
            <mc:AlternateContent xmlns:mc="http://schemas.openxmlformats.org/markup-compatibility/2006">
              <mc:Choice xmlns:v="urn:schemas-microsoft-com:vml" Requires="v">
                <p:oleObj spid="_x0000_s212113" name="Equation" r:id="rId8" imgW="2133360" imgH="469800" progId="Equation.3">
                  <p:embed/>
                </p:oleObj>
              </mc:Choice>
              <mc:Fallback>
                <p:oleObj name="Equation" r:id="rId8" imgW="2133360" imgH="469800" progId="Equation.3">
                  <p:embed/>
                  <p:pic>
                    <p:nvPicPr>
                      <p:cNvPr id="4" name="Объект 3"/>
                      <p:cNvPicPr>
                        <a:picLocks noChangeAspect="1" noChangeArrowheads="1"/>
                      </p:cNvPicPr>
                      <p:nvPr/>
                    </p:nvPicPr>
                    <p:blipFill>
                      <a:blip r:embed="rId9"/>
                      <a:srcRect/>
                      <a:stretch>
                        <a:fillRect/>
                      </a:stretch>
                    </p:blipFill>
                    <p:spPr bwMode="auto">
                      <a:xfrm>
                        <a:off x="2501900" y="4276725"/>
                        <a:ext cx="6442075" cy="1419225"/>
                      </a:xfrm>
                      <a:prstGeom prst="rect">
                        <a:avLst/>
                      </a:prstGeom>
                      <a:noFill/>
                    </p:spPr>
                  </p:pic>
                </p:oleObj>
              </mc:Fallback>
            </mc:AlternateContent>
          </a:graphicData>
        </a:graphic>
      </p:graphicFrame>
      <p:sp>
        <p:nvSpPr>
          <p:cNvPr id="5" name="Footer Placeholder 4"/>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3214339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19">
                                            <p:bg/>
                                          </p:spTgt>
                                        </p:tgtEl>
                                        <p:attrNameLst>
                                          <p:attrName>style.visibility</p:attrName>
                                        </p:attrNameLst>
                                      </p:cBhvr>
                                      <p:to>
                                        <p:strVal val="visible"/>
                                      </p:to>
                                    </p:set>
                                    <p:animEffect transition="in" filter="wipe(left)">
                                      <p:cBhvr>
                                        <p:cTn id="7" dur="500"/>
                                        <p:tgtEl>
                                          <p:spTgt spid="8601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19">
                                            <p:txEl>
                                              <p:pRg st="0" end="0"/>
                                            </p:txEl>
                                          </p:spTgt>
                                        </p:tgtEl>
                                        <p:attrNameLst>
                                          <p:attrName>style.visibility</p:attrName>
                                        </p:attrNameLst>
                                      </p:cBhvr>
                                      <p:to>
                                        <p:strVal val="visible"/>
                                      </p:to>
                                    </p:set>
                                    <p:animEffect transition="in" filter="wipe(left)">
                                      <p:cBhvr>
                                        <p:cTn id="12" dur="500"/>
                                        <p:tgtEl>
                                          <p:spTgt spid="860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23"/>
                                        </p:tgtEl>
                                        <p:attrNameLst>
                                          <p:attrName>style.visibility</p:attrName>
                                        </p:attrNameLst>
                                      </p:cBhvr>
                                      <p:to>
                                        <p:strVal val="visible"/>
                                      </p:to>
                                    </p:set>
                                    <p:animEffect transition="in" filter="wipe(left)">
                                      <p:cBhvr>
                                        <p:cTn id="17" dur="500"/>
                                        <p:tgtEl>
                                          <p:spTgt spid="86023"/>
                                        </p:tgtEl>
                                      </p:cBhvr>
                                    </p:animEffect>
                                  </p:childTnLst>
                                </p:cTn>
                              </p:par>
                              <p:par>
                                <p:cTn id="18" presetID="22" presetClass="entr" presetSubtype="8"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6024"/>
                                        </p:tgtEl>
                                        <p:attrNameLst>
                                          <p:attrName>style.visibility</p:attrName>
                                        </p:attrNameLst>
                                      </p:cBhvr>
                                      <p:to>
                                        <p:strVal val="visible"/>
                                      </p:to>
                                    </p:set>
                                    <p:animEffect transition="in" filter="wipe(left)">
                                      <p:cBhvr>
                                        <p:cTn id="25" dur="500"/>
                                        <p:tgtEl>
                                          <p:spTgt spid="86024"/>
                                        </p:tgtEl>
                                      </p:cBhvr>
                                    </p:animEffect>
                                  </p:childTnLst>
                                </p:cTn>
                              </p:par>
                              <p:par>
                                <p:cTn id="26" presetID="22" presetClass="entr" presetSubtype="8"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86025"/>
                                        </p:tgtEl>
                                        <p:attrNameLst>
                                          <p:attrName>style.visibility</p:attrName>
                                        </p:attrNameLst>
                                      </p:cBhvr>
                                      <p:to>
                                        <p:strVal val="visible"/>
                                      </p:to>
                                    </p:set>
                                    <p:animEffect transition="in" filter="wipe(left)">
                                      <p:cBhvr>
                                        <p:cTn id="33" dur="500"/>
                                        <p:tgtEl>
                                          <p:spTgt spid="86025"/>
                                        </p:tgtEl>
                                      </p:cBhvr>
                                    </p:animEffect>
                                  </p:childTnLst>
                                </p:cTn>
                              </p:par>
                              <p:par>
                                <p:cTn id="34" presetID="22" presetClass="entr" presetSubtype="8"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6026"/>
                                        </p:tgtEl>
                                        <p:attrNameLst>
                                          <p:attrName>style.visibility</p:attrName>
                                        </p:attrNameLst>
                                      </p:cBhvr>
                                      <p:to>
                                        <p:strVal val="visible"/>
                                      </p:to>
                                    </p:set>
                                    <p:animEffect transition="in" filter="wipe(left)">
                                      <p:cBhvr>
                                        <p:cTn id="41" dur="500"/>
                                        <p:tgtEl>
                                          <p:spTgt spid="86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nimBg="1"/>
      <p:bldP spid="86023" grpId="0"/>
      <p:bldP spid="86024" grpId="0"/>
      <p:bldP spid="86025" grpId="0"/>
      <p:bldP spid="8602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EF1F6E-DC01-4C39-93C9-1638C76E85E5}"/>
              </a:ext>
            </a:extLst>
          </p:cNvPr>
          <p:cNvSpPr>
            <a:spLocks noGrp="1"/>
          </p:cNvSpPr>
          <p:nvPr>
            <p:ph type="title"/>
          </p:nvPr>
        </p:nvSpPr>
        <p:spPr/>
        <p:txBody>
          <a:bodyPr/>
          <a:lstStyle/>
          <a:p>
            <a:r>
              <a:rPr lang="az-Latn-AZ" dirty="0"/>
              <a:t>                  MƏSƏLƏLƏR</a:t>
            </a:r>
            <a:endParaRPr lang="ru-RU" dirty="0"/>
          </a:p>
        </p:txBody>
      </p:sp>
      <p:pic>
        <p:nvPicPr>
          <p:cNvPr id="5" name="Объект 4">
            <a:extLst>
              <a:ext uri="{FF2B5EF4-FFF2-40B4-BE49-F238E27FC236}">
                <a16:creationId xmlns:a16="http://schemas.microsoft.com/office/drawing/2014/main" id="{7526AAA0-5A74-4279-A1A0-F0F006329EB9}"/>
              </a:ext>
            </a:extLst>
          </p:cNvPr>
          <p:cNvPicPr>
            <a:picLocks noGrp="1" noChangeAspect="1"/>
          </p:cNvPicPr>
          <p:nvPr>
            <p:ph idx="1"/>
          </p:nvPr>
        </p:nvPicPr>
        <p:blipFill>
          <a:blip r:embed="rId2"/>
          <a:stretch>
            <a:fillRect/>
          </a:stretch>
        </p:blipFill>
        <p:spPr>
          <a:xfrm>
            <a:off x="457200" y="2176531"/>
            <a:ext cx="8229600" cy="3373300"/>
          </a:xfrm>
          <a:prstGeom prst="rect">
            <a:avLst/>
          </a:prstGeom>
        </p:spPr>
      </p:pic>
      <p:sp>
        <p:nvSpPr>
          <p:cNvPr id="4" name="Нижний колонтитул 3">
            <a:extLst>
              <a:ext uri="{FF2B5EF4-FFF2-40B4-BE49-F238E27FC236}">
                <a16:creationId xmlns:a16="http://schemas.microsoft.com/office/drawing/2014/main" id="{71B4B51B-C96E-4516-A239-361CAAD00EDE}"/>
              </a:ext>
            </a:extLst>
          </p:cNvPr>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411879137"/>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97EDDA-E6AC-4E76-9B2A-37512206E4A0}"/>
              </a:ext>
            </a:extLst>
          </p:cNvPr>
          <p:cNvSpPr>
            <a:spLocks noGrp="1"/>
          </p:cNvSpPr>
          <p:nvPr>
            <p:ph type="title"/>
          </p:nvPr>
        </p:nvSpPr>
        <p:spPr/>
        <p:txBody>
          <a:bodyPr/>
          <a:lstStyle/>
          <a:p>
            <a:r>
              <a:rPr lang="az-Latn-AZ" dirty="0"/>
              <a:t>                 MƏSƏLƏLƏR</a:t>
            </a:r>
            <a:endParaRPr lang="ru-RU" dirty="0"/>
          </a:p>
        </p:txBody>
      </p:sp>
      <p:pic>
        <p:nvPicPr>
          <p:cNvPr id="6" name="Объект 5">
            <a:extLst>
              <a:ext uri="{FF2B5EF4-FFF2-40B4-BE49-F238E27FC236}">
                <a16:creationId xmlns:a16="http://schemas.microsoft.com/office/drawing/2014/main" id="{25070F25-7D0B-4646-B0E0-09A7F44E36BB}"/>
              </a:ext>
            </a:extLst>
          </p:cNvPr>
          <p:cNvPicPr>
            <a:picLocks noGrp="1" noChangeAspect="1"/>
          </p:cNvPicPr>
          <p:nvPr>
            <p:ph idx="1"/>
          </p:nvPr>
        </p:nvPicPr>
        <p:blipFill>
          <a:blip r:embed="rId2"/>
          <a:stretch>
            <a:fillRect/>
          </a:stretch>
        </p:blipFill>
        <p:spPr>
          <a:xfrm>
            <a:off x="457200" y="1836973"/>
            <a:ext cx="8229600" cy="4052416"/>
          </a:xfrm>
          <a:prstGeom prst="rect">
            <a:avLst/>
          </a:prstGeom>
        </p:spPr>
      </p:pic>
      <p:sp>
        <p:nvSpPr>
          <p:cNvPr id="4" name="Нижний колонтитул 3">
            <a:extLst>
              <a:ext uri="{FF2B5EF4-FFF2-40B4-BE49-F238E27FC236}">
                <a16:creationId xmlns:a16="http://schemas.microsoft.com/office/drawing/2014/main" id="{697DABEE-6CA9-45F3-906B-A1DF0322862B}"/>
              </a:ext>
            </a:extLst>
          </p:cNvPr>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213838235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67411E-BF7E-4EE1-B0F0-F27D1F880412}"/>
              </a:ext>
            </a:extLst>
          </p:cNvPr>
          <p:cNvSpPr/>
          <p:nvPr/>
        </p:nvSpPr>
        <p:spPr>
          <a:xfrm>
            <a:off x="480533" y="1152289"/>
            <a:ext cx="9704935" cy="2062103"/>
          </a:xfrm>
          <a:prstGeom prst="rect">
            <a:avLst/>
          </a:prstGeom>
        </p:spPr>
        <p:txBody>
          <a:bodyPr wrap="square">
            <a:spAutoFit/>
          </a:bodyPr>
          <a:lstStyle/>
          <a:p>
            <a:r>
              <a:rPr lang="az-Latn-AZ" sz="3200" b="1" dirty="0">
                <a:solidFill>
                  <a:srgbClr val="FF0000"/>
                </a:solidFill>
                <a:latin typeface="Times New Roman" panose="02020603050405020304" pitchFamily="18" charset="0"/>
                <a:cs typeface="Times New Roman" panose="02020603050405020304" pitchFamily="18" charset="0"/>
              </a:rPr>
              <a:t>PV</a:t>
            </a:r>
            <a:r>
              <a:rPr lang="az-Latn-AZ" sz="3200" b="1" dirty="0">
                <a:latin typeface="Times New Roman" panose="02020603050405020304" pitchFamily="18" charset="0"/>
                <a:cs typeface="Times New Roman" panose="02020603050405020304" pitchFamily="18" charset="0"/>
              </a:rPr>
              <a:t> – cari dəyər</a:t>
            </a:r>
          </a:p>
          <a:p>
            <a:r>
              <a:rPr lang="az-Latn-AZ" sz="3200" b="1" dirty="0">
                <a:solidFill>
                  <a:srgbClr val="FF0000"/>
                </a:solidFill>
                <a:latin typeface="Times New Roman" panose="02020603050405020304" pitchFamily="18" charset="0"/>
                <a:cs typeface="Times New Roman" panose="02020603050405020304" pitchFamily="18" charset="0"/>
              </a:rPr>
              <a:t>FV</a:t>
            </a:r>
            <a:r>
              <a:rPr lang="az-Latn-AZ" sz="3200" b="1" dirty="0">
                <a:latin typeface="Times New Roman" panose="02020603050405020304" pitchFamily="18" charset="0"/>
                <a:cs typeface="Times New Roman" panose="02020603050405020304" pitchFamily="18" charset="0"/>
              </a:rPr>
              <a:t> – gələcək dəyər</a:t>
            </a:r>
          </a:p>
          <a:p>
            <a:r>
              <a:rPr lang="az-Latn-AZ" sz="3200" b="1" dirty="0">
                <a:solidFill>
                  <a:srgbClr val="FF0000"/>
                </a:solidFill>
                <a:latin typeface="Times New Roman" panose="02020603050405020304" pitchFamily="18" charset="0"/>
                <a:cs typeface="Times New Roman" panose="02020603050405020304" pitchFamily="18" charset="0"/>
              </a:rPr>
              <a:t>n </a:t>
            </a:r>
            <a:r>
              <a:rPr lang="az-Latn-AZ" sz="3200" b="1" dirty="0">
                <a:latin typeface="Times New Roman" panose="02020603050405020304" pitchFamily="18" charset="0"/>
                <a:cs typeface="Times New Roman" panose="02020603050405020304" pitchFamily="18" charset="0"/>
              </a:rPr>
              <a:t>– pul axınlarının sayı və dövrlərin sayı</a:t>
            </a:r>
          </a:p>
          <a:p>
            <a:r>
              <a:rPr lang="az-Latn-AZ" sz="3200" b="1" dirty="0">
                <a:solidFill>
                  <a:srgbClr val="FF0000"/>
                </a:solidFill>
                <a:latin typeface="Times New Roman" panose="02020603050405020304" pitchFamily="18" charset="0"/>
                <a:cs typeface="Times New Roman" panose="02020603050405020304" pitchFamily="18" charset="0"/>
              </a:rPr>
              <a:t>r</a:t>
            </a:r>
            <a:r>
              <a:rPr lang="az-Latn-AZ" sz="3200" b="1" dirty="0">
                <a:latin typeface="Times New Roman" panose="02020603050405020304" pitchFamily="18" charset="0"/>
                <a:cs typeface="Times New Roman" panose="02020603050405020304" pitchFamily="18" charset="0"/>
              </a:rPr>
              <a:t> – hər dövr üzrə faiz dərəcəsi</a:t>
            </a:r>
          </a:p>
        </p:txBody>
      </p:sp>
      <p:grpSp>
        <p:nvGrpSpPr>
          <p:cNvPr id="7" name="Group 6">
            <a:extLst>
              <a:ext uri="{FF2B5EF4-FFF2-40B4-BE49-F238E27FC236}">
                <a16:creationId xmlns:a16="http://schemas.microsoft.com/office/drawing/2014/main" id="{393E6045-7488-4B7F-A131-458896640AAF}"/>
              </a:ext>
            </a:extLst>
          </p:cNvPr>
          <p:cNvGrpSpPr>
            <a:grpSpLocks/>
          </p:cNvGrpSpPr>
          <p:nvPr/>
        </p:nvGrpSpPr>
        <p:grpSpPr bwMode="auto">
          <a:xfrm>
            <a:off x="590914" y="4695548"/>
            <a:ext cx="8768638" cy="854839"/>
            <a:chOff x="854" y="3216"/>
            <a:chExt cx="3946" cy="473"/>
          </a:xfrm>
        </p:grpSpPr>
        <p:grpSp>
          <p:nvGrpSpPr>
            <p:cNvPr id="8" name="Group 7">
              <a:extLst>
                <a:ext uri="{FF2B5EF4-FFF2-40B4-BE49-F238E27FC236}">
                  <a16:creationId xmlns:a16="http://schemas.microsoft.com/office/drawing/2014/main" id="{BBE1AEB4-334E-4EEB-8800-241E9E0FC843}"/>
                </a:ext>
              </a:extLst>
            </p:cNvPr>
            <p:cNvGrpSpPr>
              <a:grpSpLocks/>
            </p:cNvGrpSpPr>
            <p:nvPr/>
          </p:nvGrpSpPr>
          <p:grpSpPr bwMode="auto">
            <a:xfrm>
              <a:off x="960" y="3216"/>
              <a:ext cx="3840" cy="192"/>
              <a:chOff x="960" y="3216"/>
              <a:chExt cx="3840" cy="192"/>
            </a:xfrm>
          </p:grpSpPr>
          <p:sp>
            <p:nvSpPr>
              <p:cNvPr id="15" name="Line 3">
                <a:extLst>
                  <a:ext uri="{FF2B5EF4-FFF2-40B4-BE49-F238E27FC236}">
                    <a16:creationId xmlns:a16="http://schemas.microsoft.com/office/drawing/2014/main" id="{721858E1-9A72-42A4-AE28-029A111E89D6}"/>
                  </a:ext>
                </a:extLst>
              </p:cNvPr>
              <p:cNvSpPr>
                <a:spLocks noChangeShapeType="1"/>
              </p:cNvSpPr>
              <p:nvPr/>
            </p:nvSpPr>
            <p:spPr bwMode="auto">
              <a:xfrm>
                <a:off x="960" y="3312"/>
                <a:ext cx="3840" cy="0"/>
              </a:xfrm>
              <a:prstGeom prst="line">
                <a:avLst/>
              </a:prstGeom>
              <a:ln>
                <a:headEnd type="none" w="sm" len="sm"/>
                <a:tailEnd type="stealth" w="med" len="lg"/>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dirty="0">
                  <a:ln w="0"/>
                  <a:effectLst>
                    <a:outerShdw blurRad="38100" dist="19050" dir="2700000" algn="tl" rotWithShape="0">
                      <a:schemeClr val="dk1">
                        <a:alpha val="40000"/>
                      </a:schemeClr>
                    </a:outerShdw>
                  </a:effectLst>
                </a:endParaRPr>
              </a:p>
            </p:txBody>
          </p:sp>
          <p:sp>
            <p:nvSpPr>
              <p:cNvPr id="16" name="Line 4">
                <a:extLst>
                  <a:ext uri="{FF2B5EF4-FFF2-40B4-BE49-F238E27FC236}">
                    <a16:creationId xmlns:a16="http://schemas.microsoft.com/office/drawing/2014/main" id="{87B776BC-017E-4B1F-A5CE-BE88F85BDA7D}"/>
                  </a:ext>
                </a:extLst>
              </p:cNvPr>
              <p:cNvSpPr>
                <a:spLocks noChangeShapeType="1"/>
              </p:cNvSpPr>
              <p:nvPr/>
            </p:nvSpPr>
            <p:spPr bwMode="auto">
              <a:xfrm>
                <a:off x="960" y="3216"/>
                <a:ext cx="0" cy="192"/>
              </a:xfrm>
              <a:prstGeom prst="lin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a:ln w="0"/>
                  <a:effectLst>
                    <a:outerShdw blurRad="38100" dist="19050" dir="2700000" algn="tl" rotWithShape="0">
                      <a:schemeClr val="dk1">
                        <a:alpha val="40000"/>
                      </a:schemeClr>
                    </a:outerShdw>
                  </a:effectLst>
                </a:endParaRPr>
              </a:p>
            </p:txBody>
          </p:sp>
          <p:sp>
            <p:nvSpPr>
              <p:cNvPr id="17" name="Line 5">
                <a:extLst>
                  <a:ext uri="{FF2B5EF4-FFF2-40B4-BE49-F238E27FC236}">
                    <a16:creationId xmlns:a16="http://schemas.microsoft.com/office/drawing/2014/main" id="{B4F494BA-5F9E-47E9-9279-434282D902DB}"/>
                  </a:ext>
                </a:extLst>
              </p:cNvPr>
              <p:cNvSpPr>
                <a:spLocks noChangeShapeType="1"/>
              </p:cNvSpPr>
              <p:nvPr/>
            </p:nvSpPr>
            <p:spPr bwMode="auto">
              <a:xfrm>
                <a:off x="1632" y="3216"/>
                <a:ext cx="0" cy="192"/>
              </a:xfrm>
              <a:prstGeom prst="lin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a:ln w="0"/>
                  <a:effectLst>
                    <a:outerShdw blurRad="38100" dist="19050" dir="2700000" algn="tl" rotWithShape="0">
                      <a:schemeClr val="dk1">
                        <a:alpha val="40000"/>
                      </a:schemeClr>
                    </a:outerShdw>
                  </a:effectLst>
                </a:endParaRPr>
              </a:p>
            </p:txBody>
          </p:sp>
          <p:sp>
            <p:nvSpPr>
              <p:cNvPr id="18" name="Line 6">
                <a:extLst>
                  <a:ext uri="{FF2B5EF4-FFF2-40B4-BE49-F238E27FC236}">
                    <a16:creationId xmlns:a16="http://schemas.microsoft.com/office/drawing/2014/main" id="{26F85A5D-31B7-465A-8783-1C54DEDB54A0}"/>
                  </a:ext>
                </a:extLst>
              </p:cNvPr>
              <p:cNvSpPr>
                <a:spLocks noChangeShapeType="1"/>
              </p:cNvSpPr>
              <p:nvPr/>
            </p:nvSpPr>
            <p:spPr bwMode="auto">
              <a:xfrm>
                <a:off x="2256" y="3216"/>
                <a:ext cx="0" cy="192"/>
              </a:xfrm>
              <a:prstGeom prst="lin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a:ln w="0"/>
                  <a:effectLst>
                    <a:outerShdw blurRad="38100" dist="19050" dir="2700000" algn="tl" rotWithShape="0">
                      <a:schemeClr val="dk1">
                        <a:alpha val="40000"/>
                      </a:schemeClr>
                    </a:outerShdw>
                  </a:effectLst>
                </a:endParaRPr>
              </a:p>
            </p:txBody>
          </p:sp>
          <p:sp>
            <p:nvSpPr>
              <p:cNvPr id="19" name="Line 7">
                <a:extLst>
                  <a:ext uri="{FF2B5EF4-FFF2-40B4-BE49-F238E27FC236}">
                    <a16:creationId xmlns:a16="http://schemas.microsoft.com/office/drawing/2014/main" id="{5073C5F9-29E2-4363-8C34-C29A608D5558}"/>
                  </a:ext>
                </a:extLst>
              </p:cNvPr>
              <p:cNvSpPr>
                <a:spLocks noChangeShapeType="1"/>
              </p:cNvSpPr>
              <p:nvPr/>
            </p:nvSpPr>
            <p:spPr bwMode="auto">
              <a:xfrm>
                <a:off x="2880" y="3216"/>
                <a:ext cx="0" cy="192"/>
              </a:xfrm>
              <a:prstGeom prst="lin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a:ln w="0"/>
                  <a:effectLst>
                    <a:outerShdw blurRad="38100" dist="19050" dir="2700000" algn="tl" rotWithShape="0">
                      <a:schemeClr val="dk1">
                        <a:alpha val="40000"/>
                      </a:schemeClr>
                    </a:outerShdw>
                  </a:effectLst>
                </a:endParaRPr>
              </a:p>
            </p:txBody>
          </p:sp>
          <p:sp>
            <p:nvSpPr>
              <p:cNvPr id="20" name="Line 8">
                <a:extLst>
                  <a:ext uri="{FF2B5EF4-FFF2-40B4-BE49-F238E27FC236}">
                    <a16:creationId xmlns:a16="http://schemas.microsoft.com/office/drawing/2014/main" id="{8B498EA0-F0EA-4A30-832B-51ED1327B392}"/>
                  </a:ext>
                </a:extLst>
              </p:cNvPr>
              <p:cNvSpPr>
                <a:spLocks noChangeShapeType="1"/>
              </p:cNvSpPr>
              <p:nvPr/>
            </p:nvSpPr>
            <p:spPr bwMode="auto">
              <a:xfrm>
                <a:off x="3504" y="3216"/>
                <a:ext cx="0" cy="192"/>
              </a:xfrm>
              <a:prstGeom prst="lin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a:ln w="0"/>
                  <a:effectLst>
                    <a:outerShdw blurRad="38100" dist="19050" dir="2700000" algn="tl" rotWithShape="0">
                      <a:schemeClr val="dk1">
                        <a:alpha val="40000"/>
                      </a:schemeClr>
                    </a:outerShdw>
                  </a:effectLst>
                </a:endParaRPr>
              </a:p>
            </p:txBody>
          </p:sp>
          <p:sp>
            <p:nvSpPr>
              <p:cNvPr id="21" name="Line 9">
                <a:extLst>
                  <a:ext uri="{FF2B5EF4-FFF2-40B4-BE49-F238E27FC236}">
                    <a16:creationId xmlns:a16="http://schemas.microsoft.com/office/drawing/2014/main" id="{F3C5868C-3829-4A15-898A-E3037713FEB7}"/>
                  </a:ext>
                </a:extLst>
              </p:cNvPr>
              <p:cNvSpPr>
                <a:spLocks noChangeShapeType="1"/>
              </p:cNvSpPr>
              <p:nvPr/>
            </p:nvSpPr>
            <p:spPr bwMode="auto">
              <a:xfrm>
                <a:off x="4128" y="3216"/>
                <a:ext cx="0" cy="192"/>
              </a:xfrm>
              <a:prstGeom prst="line">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endParaRPr lang="en-US">
                  <a:ln w="0"/>
                  <a:effectLst>
                    <a:outerShdw blurRad="38100" dist="19050" dir="2700000" algn="tl" rotWithShape="0">
                      <a:schemeClr val="dk1">
                        <a:alpha val="40000"/>
                      </a:schemeClr>
                    </a:outerShdw>
                  </a:effectLst>
                </a:endParaRPr>
              </a:p>
            </p:txBody>
          </p:sp>
        </p:grpSp>
        <p:sp>
          <p:nvSpPr>
            <p:cNvPr id="9" name="Rectangle 8">
              <a:extLst>
                <a:ext uri="{FF2B5EF4-FFF2-40B4-BE49-F238E27FC236}">
                  <a16:creationId xmlns:a16="http://schemas.microsoft.com/office/drawing/2014/main" id="{0C7B9E11-7C0C-4EE7-AE7E-462D28258ED7}"/>
                </a:ext>
              </a:extLst>
            </p:cNvPr>
            <p:cNvSpPr>
              <a:spLocks noChangeArrowheads="1"/>
            </p:cNvSpPr>
            <p:nvPr/>
          </p:nvSpPr>
          <p:spPr bwMode="auto">
            <a:xfrm>
              <a:off x="854" y="3398"/>
              <a:ext cx="214" cy="29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a:ln w="0"/>
                  <a:effectLst>
                    <a:outerShdw blurRad="38100" dist="19050" dir="2700000" algn="tl" rotWithShape="0">
                      <a:schemeClr val="dk1">
                        <a:alpha val="40000"/>
                      </a:schemeClr>
                    </a:outerShdw>
                  </a:effectLst>
                </a:rPr>
                <a:t>0</a:t>
              </a:r>
            </a:p>
          </p:txBody>
        </p:sp>
        <p:sp>
          <p:nvSpPr>
            <p:cNvPr id="10" name="Rectangle 9">
              <a:extLst>
                <a:ext uri="{FF2B5EF4-FFF2-40B4-BE49-F238E27FC236}">
                  <a16:creationId xmlns:a16="http://schemas.microsoft.com/office/drawing/2014/main" id="{61635E62-AD29-4012-930F-23F8F01D40E3}"/>
                </a:ext>
              </a:extLst>
            </p:cNvPr>
            <p:cNvSpPr>
              <a:spLocks noChangeArrowheads="1"/>
            </p:cNvSpPr>
            <p:nvPr/>
          </p:nvSpPr>
          <p:spPr bwMode="auto">
            <a:xfrm>
              <a:off x="1526" y="3398"/>
              <a:ext cx="214" cy="29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a:ln w="0"/>
                  <a:effectLst>
                    <a:outerShdw blurRad="38100" dist="19050" dir="2700000" algn="tl" rotWithShape="0">
                      <a:schemeClr val="dk1">
                        <a:alpha val="40000"/>
                      </a:schemeClr>
                    </a:outerShdw>
                  </a:effectLst>
                </a:rPr>
                <a:t>1</a:t>
              </a:r>
            </a:p>
          </p:txBody>
        </p:sp>
        <p:sp>
          <p:nvSpPr>
            <p:cNvPr id="11" name="Rectangle 10">
              <a:extLst>
                <a:ext uri="{FF2B5EF4-FFF2-40B4-BE49-F238E27FC236}">
                  <a16:creationId xmlns:a16="http://schemas.microsoft.com/office/drawing/2014/main" id="{76E31DE2-A91E-49CB-A5DA-0714B28F3EB2}"/>
                </a:ext>
              </a:extLst>
            </p:cNvPr>
            <p:cNvSpPr>
              <a:spLocks noChangeArrowheads="1"/>
            </p:cNvSpPr>
            <p:nvPr/>
          </p:nvSpPr>
          <p:spPr bwMode="auto">
            <a:xfrm>
              <a:off x="2150" y="3398"/>
              <a:ext cx="214" cy="29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dirty="0">
                  <a:ln w="0"/>
                  <a:effectLst>
                    <a:outerShdw blurRad="38100" dist="19050" dir="2700000" algn="tl" rotWithShape="0">
                      <a:schemeClr val="dk1">
                        <a:alpha val="40000"/>
                      </a:schemeClr>
                    </a:outerShdw>
                  </a:effectLst>
                </a:rPr>
                <a:t>2</a:t>
              </a:r>
            </a:p>
          </p:txBody>
        </p:sp>
        <p:sp>
          <p:nvSpPr>
            <p:cNvPr id="12" name="Rectangle 11">
              <a:extLst>
                <a:ext uri="{FF2B5EF4-FFF2-40B4-BE49-F238E27FC236}">
                  <a16:creationId xmlns:a16="http://schemas.microsoft.com/office/drawing/2014/main" id="{E0F50144-6454-49F9-AB72-734641EE9D6C}"/>
                </a:ext>
              </a:extLst>
            </p:cNvPr>
            <p:cNvSpPr>
              <a:spLocks noChangeArrowheads="1"/>
            </p:cNvSpPr>
            <p:nvPr/>
          </p:nvSpPr>
          <p:spPr bwMode="auto">
            <a:xfrm>
              <a:off x="2774" y="3398"/>
              <a:ext cx="214" cy="29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a:ln w="0"/>
                  <a:effectLst>
                    <a:outerShdw blurRad="38100" dist="19050" dir="2700000" algn="tl" rotWithShape="0">
                      <a:schemeClr val="dk1">
                        <a:alpha val="40000"/>
                      </a:schemeClr>
                    </a:outerShdw>
                  </a:effectLst>
                </a:rPr>
                <a:t>3</a:t>
              </a:r>
            </a:p>
          </p:txBody>
        </p:sp>
        <p:sp>
          <p:nvSpPr>
            <p:cNvPr id="13" name="Rectangle 12">
              <a:extLst>
                <a:ext uri="{FF2B5EF4-FFF2-40B4-BE49-F238E27FC236}">
                  <a16:creationId xmlns:a16="http://schemas.microsoft.com/office/drawing/2014/main" id="{62386531-B78C-4A47-A2F1-30474BDA5F21}"/>
                </a:ext>
              </a:extLst>
            </p:cNvPr>
            <p:cNvSpPr>
              <a:spLocks noChangeArrowheads="1"/>
            </p:cNvSpPr>
            <p:nvPr/>
          </p:nvSpPr>
          <p:spPr bwMode="auto">
            <a:xfrm>
              <a:off x="3398" y="3398"/>
              <a:ext cx="214" cy="29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dirty="0">
                  <a:ln w="0"/>
                  <a:effectLst>
                    <a:outerShdw blurRad="38100" dist="19050" dir="2700000" algn="tl" rotWithShape="0">
                      <a:schemeClr val="dk1">
                        <a:alpha val="40000"/>
                      </a:schemeClr>
                    </a:outerShdw>
                  </a:effectLst>
                </a:rPr>
                <a:t>4</a:t>
              </a:r>
            </a:p>
          </p:txBody>
        </p:sp>
        <p:sp>
          <p:nvSpPr>
            <p:cNvPr id="14" name="Rectangle 13">
              <a:extLst>
                <a:ext uri="{FF2B5EF4-FFF2-40B4-BE49-F238E27FC236}">
                  <a16:creationId xmlns:a16="http://schemas.microsoft.com/office/drawing/2014/main" id="{633CEB07-6FEF-4B3B-AAC3-DE55AB11B007}"/>
                </a:ext>
              </a:extLst>
            </p:cNvPr>
            <p:cNvSpPr>
              <a:spLocks noChangeArrowheads="1"/>
            </p:cNvSpPr>
            <p:nvPr/>
          </p:nvSpPr>
          <p:spPr bwMode="auto">
            <a:xfrm>
              <a:off x="4022" y="3398"/>
              <a:ext cx="214" cy="29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a:ln w="0"/>
                  <a:effectLst>
                    <a:outerShdw blurRad="38100" dist="19050" dir="2700000" algn="tl" rotWithShape="0">
                      <a:schemeClr val="dk1">
                        <a:alpha val="40000"/>
                      </a:schemeClr>
                    </a:outerShdw>
                  </a:effectLst>
                </a:rPr>
                <a:t>5</a:t>
              </a:r>
            </a:p>
          </p:txBody>
        </p:sp>
      </p:grpSp>
      <p:grpSp>
        <p:nvGrpSpPr>
          <p:cNvPr id="22" name="Group 21">
            <a:extLst>
              <a:ext uri="{FF2B5EF4-FFF2-40B4-BE49-F238E27FC236}">
                <a16:creationId xmlns:a16="http://schemas.microsoft.com/office/drawing/2014/main" id="{94288979-BC37-44E0-A256-F3250513E6E4}"/>
              </a:ext>
            </a:extLst>
          </p:cNvPr>
          <p:cNvGrpSpPr/>
          <p:nvPr/>
        </p:nvGrpSpPr>
        <p:grpSpPr>
          <a:xfrm>
            <a:off x="201064" y="3857647"/>
            <a:ext cx="1256952" cy="2171380"/>
            <a:chOff x="1249362" y="2533810"/>
            <a:chExt cx="1256952" cy="2171380"/>
          </a:xfrm>
        </p:grpSpPr>
        <p:grpSp>
          <p:nvGrpSpPr>
            <p:cNvPr id="23" name="Группа 1">
              <a:extLst>
                <a:ext uri="{FF2B5EF4-FFF2-40B4-BE49-F238E27FC236}">
                  <a16:creationId xmlns:a16="http://schemas.microsoft.com/office/drawing/2014/main" id="{C1DD9C13-EE49-44AF-9FC4-CC126668D8EC}"/>
                </a:ext>
              </a:extLst>
            </p:cNvPr>
            <p:cNvGrpSpPr/>
            <p:nvPr/>
          </p:nvGrpSpPr>
          <p:grpSpPr>
            <a:xfrm>
              <a:off x="1249362" y="2947483"/>
              <a:ext cx="1173398" cy="1757707"/>
              <a:chOff x="974725" y="3127375"/>
              <a:chExt cx="1173398" cy="1757707"/>
            </a:xfrm>
          </p:grpSpPr>
          <p:sp>
            <p:nvSpPr>
              <p:cNvPr id="25" name="Rectangle 24">
                <a:extLst>
                  <a:ext uri="{FF2B5EF4-FFF2-40B4-BE49-F238E27FC236}">
                    <a16:creationId xmlns:a16="http://schemas.microsoft.com/office/drawing/2014/main" id="{D9DD9518-65B2-487E-8AFF-AFAAA2E09849}"/>
                  </a:ext>
                </a:extLst>
              </p:cNvPr>
              <p:cNvSpPr>
                <a:spLocks noChangeArrowheads="1"/>
              </p:cNvSpPr>
              <p:nvPr/>
            </p:nvSpPr>
            <p:spPr bwMode="auto">
              <a:xfrm>
                <a:off x="1279525" y="3127375"/>
                <a:ext cx="594715" cy="462307"/>
              </a:xfrm>
              <a:prstGeom prst="rect">
                <a:avLst/>
              </a:prstGeom>
              <a:noFill/>
              <a:ln w="9525">
                <a:noFill/>
                <a:miter lim="800000"/>
                <a:headEnd/>
                <a:tailEnd/>
              </a:ln>
              <a:effectLst/>
            </p:spPr>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az-Latn-AZ" dirty="0"/>
                  <a:t>PV</a:t>
                </a:r>
                <a:endParaRPr lang="en-US" dirty="0"/>
              </a:p>
            </p:txBody>
          </p:sp>
          <p:sp>
            <p:nvSpPr>
              <p:cNvPr id="26" name="Rectangle 25">
                <a:extLst>
                  <a:ext uri="{FF2B5EF4-FFF2-40B4-BE49-F238E27FC236}">
                    <a16:creationId xmlns:a16="http://schemas.microsoft.com/office/drawing/2014/main" id="{559A6903-B287-44EA-8755-0BA5B6FAB75F}"/>
                  </a:ext>
                </a:extLst>
              </p:cNvPr>
              <p:cNvSpPr>
                <a:spLocks noChangeArrowheads="1"/>
              </p:cNvSpPr>
              <p:nvPr/>
            </p:nvSpPr>
            <p:spPr bwMode="auto">
              <a:xfrm>
                <a:off x="974725" y="4422775"/>
                <a:ext cx="1173398" cy="462307"/>
              </a:xfrm>
              <a:prstGeom prst="rect">
                <a:avLst/>
              </a:prstGeom>
              <a:noFill/>
              <a:ln w="9525">
                <a:noFill/>
                <a:miter lim="800000"/>
                <a:headEnd/>
                <a:tailEnd/>
              </a:ln>
              <a:effectLst/>
            </p:spPr>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en-US" dirty="0"/>
                  <a:t>Bu g</a:t>
                </a:r>
                <a:r>
                  <a:rPr lang="az-Latn-AZ" dirty="0"/>
                  <a:t>ün</a:t>
                </a:r>
                <a:endParaRPr lang="en-US" dirty="0"/>
              </a:p>
            </p:txBody>
          </p:sp>
        </p:grpSp>
        <p:pic>
          <p:nvPicPr>
            <p:cNvPr id="24" name="Picture 23" descr="\\TIMSTUDIO2\Studio Products\A58 Sony photo\Images cataloge\025_banknotes&amp;%.png">
              <a:extLst>
                <a:ext uri="{FF2B5EF4-FFF2-40B4-BE49-F238E27FC236}">
                  <a16:creationId xmlns:a16="http://schemas.microsoft.com/office/drawing/2014/main" id="{DC5BD602-BBF9-4B62-977E-F3F45EAB7B8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65237" y="2533810"/>
              <a:ext cx="1241077" cy="41049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 name="Group 26">
            <a:extLst>
              <a:ext uri="{FF2B5EF4-FFF2-40B4-BE49-F238E27FC236}">
                <a16:creationId xmlns:a16="http://schemas.microsoft.com/office/drawing/2014/main" id="{F7FDF92D-A0D3-41DE-B27B-35D7BAABDDB7}"/>
              </a:ext>
            </a:extLst>
          </p:cNvPr>
          <p:cNvGrpSpPr/>
          <p:nvPr/>
        </p:nvGrpSpPr>
        <p:grpSpPr>
          <a:xfrm>
            <a:off x="7227553" y="3324247"/>
            <a:ext cx="1277415" cy="1256980"/>
            <a:chOff x="6170960" y="2152810"/>
            <a:chExt cx="1277415" cy="1256980"/>
          </a:xfrm>
        </p:grpSpPr>
        <p:sp>
          <p:nvSpPr>
            <p:cNvPr id="28" name="Rectangle 27">
              <a:extLst>
                <a:ext uri="{FF2B5EF4-FFF2-40B4-BE49-F238E27FC236}">
                  <a16:creationId xmlns:a16="http://schemas.microsoft.com/office/drawing/2014/main" id="{81E97E9F-2656-4FEF-9383-AA1791ED7318}"/>
                </a:ext>
              </a:extLst>
            </p:cNvPr>
            <p:cNvSpPr>
              <a:spLocks noChangeArrowheads="1"/>
            </p:cNvSpPr>
            <p:nvPr/>
          </p:nvSpPr>
          <p:spPr bwMode="auto">
            <a:xfrm>
              <a:off x="6583362" y="2947483"/>
              <a:ext cx="580287" cy="462307"/>
            </a:xfrm>
            <a:prstGeom prst="rect">
              <a:avLst/>
            </a:prstGeom>
            <a:noFill/>
            <a:ln w="9525">
              <a:noFill/>
              <a:miter lim="800000"/>
              <a:headEnd/>
              <a:tailEnd/>
            </a:ln>
            <a:effectLst/>
          </p:spPr>
          <p:txBody>
            <a:bodyPr wrap="none" lIns="92075" tIns="46038" rIns="92075" bIns="46038">
              <a:spAutoFit/>
            </a:bodyPr>
            <a:lstStyle>
              <a:defPPr>
                <a:defRPr lang="en-US"/>
              </a:defPPr>
              <a:lvl1pPr algn="l" rtl="0" eaLnBrk="0" fontAlgn="base" hangingPunct="0">
                <a:spcBef>
                  <a:spcPct val="0"/>
                </a:spcBef>
                <a:spcAft>
                  <a:spcPct val="0"/>
                </a:spcAft>
                <a:defRPr sz="2400"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itchFamily="18" charset="0"/>
                  <a:ea typeface="+mn-ea"/>
                  <a:cs typeface="+mn-cs"/>
                </a:defRPr>
              </a:lvl5pPr>
              <a:lvl6pPr marL="2286000" algn="l" defTabSz="914400" rtl="0" eaLnBrk="1" latinLnBrk="0" hangingPunct="1">
                <a:defRPr sz="2400" kern="1200">
                  <a:solidFill>
                    <a:schemeClr val="tx1"/>
                  </a:solidFill>
                  <a:latin typeface="Book Antiqua" pitchFamily="18" charset="0"/>
                  <a:ea typeface="+mn-ea"/>
                  <a:cs typeface="+mn-cs"/>
                </a:defRPr>
              </a:lvl6pPr>
              <a:lvl7pPr marL="2743200" algn="l" defTabSz="914400" rtl="0" eaLnBrk="1" latinLnBrk="0" hangingPunct="1">
                <a:defRPr sz="2400" kern="1200">
                  <a:solidFill>
                    <a:schemeClr val="tx1"/>
                  </a:solidFill>
                  <a:latin typeface="Book Antiqua" pitchFamily="18" charset="0"/>
                  <a:ea typeface="+mn-ea"/>
                  <a:cs typeface="+mn-cs"/>
                </a:defRPr>
              </a:lvl7pPr>
              <a:lvl8pPr marL="3200400" algn="l" defTabSz="914400" rtl="0" eaLnBrk="1" latinLnBrk="0" hangingPunct="1">
                <a:defRPr sz="2400" kern="1200">
                  <a:solidFill>
                    <a:schemeClr val="tx1"/>
                  </a:solidFill>
                  <a:latin typeface="Book Antiqua" pitchFamily="18" charset="0"/>
                  <a:ea typeface="+mn-ea"/>
                  <a:cs typeface="+mn-cs"/>
                </a:defRPr>
              </a:lvl8pPr>
              <a:lvl9pPr marL="3657600" algn="l" defTabSz="914400" rtl="0" eaLnBrk="1" latinLnBrk="0" hangingPunct="1">
                <a:defRPr sz="2400" kern="1200">
                  <a:solidFill>
                    <a:schemeClr val="tx1"/>
                  </a:solidFill>
                  <a:latin typeface="Book Antiqua" pitchFamily="18" charset="0"/>
                  <a:ea typeface="+mn-ea"/>
                  <a:cs typeface="+mn-cs"/>
                </a:defRPr>
              </a:lvl9pPr>
            </a:lstStyle>
            <a:p>
              <a:r>
                <a:rPr lang="az-Latn-AZ" dirty="0"/>
                <a:t>FV</a:t>
              </a:r>
              <a:endParaRPr lang="en-US" dirty="0"/>
            </a:p>
          </p:txBody>
        </p:sp>
        <p:grpSp>
          <p:nvGrpSpPr>
            <p:cNvPr id="29" name="Group 28">
              <a:extLst>
                <a:ext uri="{FF2B5EF4-FFF2-40B4-BE49-F238E27FC236}">
                  <a16:creationId xmlns:a16="http://schemas.microsoft.com/office/drawing/2014/main" id="{0AEEC452-E18E-440A-BC7A-FF0A234C613C}"/>
                </a:ext>
              </a:extLst>
            </p:cNvPr>
            <p:cNvGrpSpPr/>
            <p:nvPr/>
          </p:nvGrpSpPr>
          <p:grpSpPr>
            <a:xfrm>
              <a:off x="6170960" y="2152810"/>
              <a:ext cx="1277415" cy="794673"/>
              <a:chOff x="6170960" y="2152810"/>
              <a:chExt cx="1277415" cy="794673"/>
            </a:xfrm>
          </p:grpSpPr>
          <p:pic>
            <p:nvPicPr>
              <p:cNvPr id="30" name="Picture 29" descr="\\TIMSTUDIO2\Studio Products\A58 Sony photo\Images cataloge\025_banknotes&amp;%.png">
                <a:extLst>
                  <a:ext uri="{FF2B5EF4-FFF2-40B4-BE49-F238E27FC236}">
                    <a16:creationId xmlns:a16="http://schemas.microsoft.com/office/drawing/2014/main" id="{EA699E39-6188-4546-AF4F-D2A3BE2F3A6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7298" y="2536985"/>
                <a:ext cx="1241077" cy="410498"/>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descr="\\TIMSTUDIO2\Studio Products\A58 Sony photo\Images cataloge\025_banknotes&amp;%.png">
                <a:extLst>
                  <a:ext uri="{FF2B5EF4-FFF2-40B4-BE49-F238E27FC236}">
                    <a16:creationId xmlns:a16="http://schemas.microsoft.com/office/drawing/2014/main" id="{7C34EBA3-F17B-4DDB-AE74-C250D76E005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6360" y="2480961"/>
                <a:ext cx="1241077" cy="410498"/>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descr="\\TIMSTUDIO2\Studio Products\A58 Sony photo\Images cataloge\025_banknotes&amp;%.png">
                <a:extLst>
                  <a:ext uri="{FF2B5EF4-FFF2-40B4-BE49-F238E27FC236}">
                    <a16:creationId xmlns:a16="http://schemas.microsoft.com/office/drawing/2014/main" id="{D96CE863-7940-4F8D-9DE8-8CBB190B5A6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6360" y="2381410"/>
                <a:ext cx="1241077" cy="410498"/>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TIMSTUDIO2\Studio Products\A58 Sony photo\Images cataloge\025_banknotes&amp;%.png">
                <a:extLst>
                  <a:ext uri="{FF2B5EF4-FFF2-40B4-BE49-F238E27FC236}">
                    <a16:creationId xmlns:a16="http://schemas.microsoft.com/office/drawing/2014/main" id="{C33E36C0-CBA0-413E-A9D1-C128F4D592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6360" y="2250312"/>
                <a:ext cx="1241077" cy="410498"/>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3" descr="\\TIMSTUDIO2\Studio Products\A58 Sony photo\Images cataloge\025_banknotes&amp;%.png">
                <a:extLst>
                  <a:ext uri="{FF2B5EF4-FFF2-40B4-BE49-F238E27FC236}">
                    <a16:creationId xmlns:a16="http://schemas.microsoft.com/office/drawing/2014/main" id="{E6AFC70B-3AAD-4447-BB79-5754FC93586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0960" y="2152810"/>
                <a:ext cx="1241077" cy="410498"/>
              </a:xfrm>
              <a:prstGeom prst="rect">
                <a:avLst/>
              </a:prstGeom>
              <a:noFill/>
              <a:extLst>
                <a:ext uri="{909E8E84-426E-40DD-AFC4-6F175D3DCCD1}">
                  <a14:hiddenFill xmlns:a14="http://schemas.microsoft.com/office/drawing/2010/main">
                    <a:solidFill>
                      <a:srgbClr val="FFFFFF"/>
                    </a:solidFill>
                  </a14:hiddenFill>
                </a:ext>
              </a:extLst>
            </p:spPr>
          </p:pic>
        </p:grpSp>
      </p:gr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4424" y="149055"/>
            <a:ext cx="5720199" cy="1479970"/>
          </a:xfrm>
          <a:prstGeom prst="rect">
            <a:avLst/>
          </a:prstGeom>
        </p:spPr>
      </p:pic>
    </p:spTree>
    <p:extLst>
      <p:ext uri="{BB962C8B-B14F-4D97-AF65-F5344CB8AC3E}">
        <p14:creationId xmlns:p14="http://schemas.microsoft.com/office/powerpoint/2010/main" val="3738803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down)">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45064" y="1197031"/>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 name="Object 2"/>
          <p:cNvGraphicFramePr>
            <a:graphicFrameLocks noChangeAspect="1"/>
          </p:cNvGraphicFramePr>
          <p:nvPr/>
        </p:nvGraphicFramePr>
        <p:xfrm>
          <a:off x="368462" y="697828"/>
          <a:ext cx="8761827" cy="643201"/>
        </p:xfrm>
        <a:graphic>
          <a:graphicData uri="http://schemas.openxmlformats.org/presentationml/2006/ole">
            <mc:AlternateContent xmlns:mc="http://schemas.openxmlformats.org/markup-compatibility/2006">
              <mc:Choice xmlns:v="urn:schemas-microsoft-com:vml" Requires="v">
                <p:oleObj spid="_x0000_s212998" name="Equation" r:id="rId3" imgW="5842000" imgH="431800" progId="Equation.3">
                  <p:embed/>
                </p:oleObj>
              </mc:Choice>
              <mc:Fallback>
                <p:oleObj name="Equation" r:id="rId3" imgW="5842000" imgH="431800" progId="Equation.3">
                  <p:embed/>
                  <p:pic>
                    <p:nvPicPr>
                      <p:cNvPr id="3"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462" y="697828"/>
                        <a:ext cx="8761827" cy="643201"/>
                      </a:xfrm>
                      <a:prstGeom prst="rect">
                        <a:avLst/>
                      </a:prstGeom>
                      <a:noFill/>
                    </p:spPr>
                  </p:pic>
                </p:oleObj>
              </mc:Fallback>
            </mc:AlternateContent>
          </a:graphicData>
        </a:graphic>
      </p:graphicFrame>
      <p:sp>
        <p:nvSpPr>
          <p:cNvPr id="4" name="Rectangle 3"/>
          <p:cNvSpPr>
            <a:spLocks noChangeArrowheads="1"/>
          </p:cNvSpPr>
          <p:nvPr/>
        </p:nvSpPr>
        <p:spPr bwMode="auto">
          <a:xfrm>
            <a:off x="345064" y="1625656"/>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 name="TextBox 4"/>
          <p:cNvSpPr txBox="1"/>
          <p:nvPr/>
        </p:nvSpPr>
        <p:spPr>
          <a:xfrm>
            <a:off x="489062" y="189045"/>
            <a:ext cx="1107996" cy="369332"/>
          </a:xfrm>
          <a:prstGeom prst="rect">
            <a:avLst/>
          </a:prstGeom>
          <a:noFill/>
        </p:spPr>
        <p:txBody>
          <a:bodyPr wrap="none" rtlCol="0">
            <a:spAutoFit/>
          </a:bodyPr>
          <a:lstStyle/>
          <a:p>
            <a:r>
              <a:rPr lang="az-Latn-AZ" dirty="0"/>
              <a:t>Cavab 1.</a:t>
            </a:r>
            <a:endParaRPr lang="ru-RU" dirty="0"/>
          </a:p>
        </p:txBody>
      </p:sp>
      <p:sp>
        <p:nvSpPr>
          <p:cNvPr id="6" name="TextBox 5"/>
          <p:cNvSpPr txBox="1"/>
          <p:nvPr/>
        </p:nvSpPr>
        <p:spPr>
          <a:xfrm>
            <a:off x="368462" y="1696235"/>
            <a:ext cx="1107996" cy="369332"/>
          </a:xfrm>
          <a:prstGeom prst="rect">
            <a:avLst/>
          </a:prstGeom>
          <a:noFill/>
        </p:spPr>
        <p:txBody>
          <a:bodyPr wrap="none" rtlCol="0">
            <a:spAutoFit/>
          </a:bodyPr>
          <a:lstStyle/>
          <a:p>
            <a:r>
              <a:rPr lang="az-Latn-AZ" dirty="0"/>
              <a:t>Cavab 2.</a:t>
            </a:r>
            <a:endParaRPr lang="ru-RU" dirty="0"/>
          </a:p>
        </p:txBody>
      </p:sp>
      <p:sp>
        <p:nvSpPr>
          <p:cNvPr id="7" name="Rectangle 6"/>
          <p:cNvSpPr/>
          <p:nvPr/>
        </p:nvSpPr>
        <p:spPr>
          <a:xfrm>
            <a:off x="-1" y="2136144"/>
            <a:ext cx="6896973" cy="587148"/>
          </a:xfrm>
          <a:prstGeom prst="rect">
            <a:avLst/>
          </a:prstGeom>
        </p:spPr>
        <p:txBody>
          <a:bodyPr wrap="square">
            <a:spAutoFit/>
          </a:bodyPr>
          <a:lstStyle/>
          <a:p>
            <a:pPr marL="457200" marR="0">
              <a:lnSpc>
                <a:spcPct val="150000"/>
              </a:lnSpc>
              <a:spcBef>
                <a:spcPts val="0"/>
              </a:spcBef>
              <a:spcAft>
                <a:spcPts val="800"/>
              </a:spcAft>
            </a:pPr>
            <a:r>
              <a:rPr lang="az-Latn-AZ" sz="2400" dirty="0">
                <a:latin typeface="Times New Roman" panose="02020603050405020304" pitchFamily="18" charset="0"/>
                <a:ea typeface="Calibri" panose="020F0502020204030204" pitchFamily="34" charset="0"/>
                <a:cs typeface="Times New Roman" panose="02020603050405020304" pitchFamily="18" charset="0"/>
              </a:rPr>
              <a:t>PV=FV/(1+r)</a:t>
            </a:r>
            <a:r>
              <a:rPr lang="az-Latn-AZ" sz="2400" baseline="30000" dirty="0">
                <a:latin typeface="Times New Roman" panose="02020603050405020304" pitchFamily="18" charset="0"/>
                <a:ea typeface="Calibri" panose="020F0502020204030204" pitchFamily="34" charset="0"/>
                <a:cs typeface="Times New Roman" panose="02020603050405020304" pitchFamily="18" charset="0"/>
              </a:rPr>
              <a:t>n</a:t>
            </a:r>
            <a:r>
              <a:rPr lang="az-Latn-AZ" sz="2400" dirty="0">
                <a:latin typeface="Times New Roman" panose="02020603050405020304" pitchFamily="18" charset="0"/>
                <a:ea typeface="Calibri" panose="020F0502020204030204" pitchFamily="34" charset="0"/>
                <a:cs typeface="Times New Roman" panose="02020603050405020304" pitchFamily="18" charset="0"/>
              </a:rPr>
              <a:t>   PV=25000/(1+0.1)</a:t>
            </a:r>
            <a:r>
              <a:rPr lang="az-Latn-AZ" sz="2400" baseline="30000" dirty="0">
                <a:latin typeface="Times New Roman" panose="02020603050405020304" pitchFamily="18" charset="0"/>
                <a:ea typeface="Calibri" panose="020F0502020204030204" pitchFamily="34" charset="0"/>
                <a:cs typeface="Times New Roman" panose="02020603050405020304" pitchFamily="18" charset="0"/>
              </a:rPr>
              <a:t>2  </a:t>
            </a:r>
            <a:r>
              <a:rPr lang="az-Latn-AZ" sz="2400" dirty="0">
                <a:latin typeface="Times New Roman" panose="02020603050405020304" pitchFamily="18" charset="0"/>
                <a:ea typeface="Calibri" panose="020F0502020204030204" pitchFamily="34" charset="0"/>
                <a:cs typeface="Times New Roman" panose="02020603050405020304" pitchFamily="18" charset="0"/>
              </a:rPr>
              <a:t> = 20661 </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345064" y="4198412"/>
            <a:ext cx="1107996" cy="369332"/>
          </a:xfrm>
          <a:prstGeom prst="rect">
            <a:avLst/>
          </a:prstGeom>
          <a:noFill/>
        </p:spPr>
        <p:txBody>
          <a:bodyPr wrap="none" rtlCol="0">
            <a:spAutoFit/>
          </a:bodyPr>
          <a:lstStyle/>
          <a:p>
            <a:r>
              <a:rPr lang="az-Latn-AZ" dirty="0"/>
              <a:t>Cavab 4.</a:t>
            </a:r>
            <a:endParaRPr lang="ru-RU" dirty="0"/>
          </a:p>
        </p:txBody>
      </p:sp>
      <p:sp>
        <p:nvSpPr>
          <p:cNvPr id="9" name="Rectangle 8"/>
          <p:cNvSpPr/>
          <p:nvPr/>
        </p:nvSpPr>
        <p:spPr>
          <a:xfrm>
            <a:off x="561061" y="3449375"/>
            <a:ext cx="6335911" cy="587148"/>
          </a:xfrm>
          <a:prstGeom prst="rect">
            <a:avLst/>
          </a:prstGeom>
        </p:spPr>
        <p:txBody>
          <a:bodyPr wrap="square">
            <a:spAutoFit/>
          </a:bodyPr>
          <a:lstStyle/>
          <a:p>
            <a:pPr marL="457200" marR="0">
              <a:lnSpc>
                <a:spcPct val="150000"/>
              </a:lnSpc>
              <a:spcBef>
                <a:spcPts val="0"/>
              </a:spcBef>
              <a:spcAft>
                <a:spcPts val="800"/>
              </a:spcAft>
            </a:pPr>
            <a:r>
              <a:rPr lang="az-Latn-AZ" sz="2400" dirty="0">
                <a:latin typeface="Times New Roman" panose="02020603050405020304" pitchFamily="18" charset="0"/>
                <a:ea typeface="Calibri" panose="020F0502020204030204" pitchFamily="34" charset="0"/>
                <a:cs typeface="Times New Roman" panose="02020603050405020304" pitchFamily="18" charset="0"/>
              </a:rPr>
              <a:t>FV=PV(1+r)</a:t>
            </a:r>
            <a:r>
              <a:rPr lang="az-Latn-AZ" sz="2400" baseline="30000" dirty="0">
                <a:latin typeface="Times New Roman" panose="02020603050405020304" pitchFamily="18" charset="0"/>
                <a:ea typeface="Calibri" panose="020F0502020204030204" pitchFamily="34" charset="0"/>
                <a:cs typeface="Times New Roman" panose="02020603050405020304" pitchFamily="18" charset="0"/>
              </a:rPr>
              <a:t>n</a:t>
            </a:r>
            <a:r>
              <a:rPr lang="az-Latn-AZ" sz="2400" dirty="0">
                <a:latin typeface="Times New Roman" panose="02020603050405020304" pitchFamily="18" charset="0"/>
                <a:ea typeface="Calibri" panose="020F0502020204030204" pitchFamily="34" charset="0"/>
                <a:cs typeface="Times New Roman" panose="02020603050405020304" pitchFamily="18" charset="0"/>
              </a:rPr>
              <a:t>   FV=1000(1+0.10)</a:t>
            </a:r>
            <a:r>
              <a:rPr lang="az-Latn-AZ" sz="2400" baseline="30000" dirty="0">
                <a:latin typeface="Times New Roman" panose="02020603050405020304" pitchFamily="18" charset="0"/>
                <a:ea typeface="Calibri" panose="020F0502020204030204" pitchFamily="34" charset="0"/>
                <a:cs typeface="Times New Roman" panose="02020603050405020304" pitchFamily="18" charset="0"/>
              </a:rPr>
              <a:t>2</a:t>
            </a:r>
            <a:r>
              <a:rPr lang="az-Latn-AZ" sz="2400" dirty="0">
                <a:latin typeface="Times New Roman" panose="02020603050405020304" pitchFamily="18" charset="0"/>
                <a:ea typeface="Calibri" panose="020F0502020204030204" pitchFamily="34" charset="0"/>
                <a:cs typeface="Times New Roman" panose="02020603050405020304" pitchFamily="18" charset="0"/>
              </a:rPr>
              <a:t> = 1210</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p:cNvSpPr txBox="1"/>
          <p:nvPr/>
        </p:nvSpPr>
        <p:spPr>
          <a:xfrm>
            <a:off x="520862" y="3201513"/>
            <a:ext cx="1107996" cy="369332"/>
          </a:xfrm>
          <a:prstGeom prst="rect">
            <a:avLst/>
          </a:prstGeom>
          <a:noFill/>
        </p:spPr>
        <p:txBody>
          <a:bodyPr wrap="none" rtlCol="0">
            <a:spAutoFit/>
          </a:bodyPr>
          <a:lstStyle/>
          <a:p>
            <a:r>
              <a:rPr lang="az-Latn-AZ" dirty="0"/>
              <a:t>Cavab 3.</a:t>
            </a:r>
            <a:endParaRPr lang="ru-RU" dirty="0"/>
          </a:p>
        </p:txBody>
      </p:sp>
      <p:sp>
        <p:nvSpPr>
          <p:cNvPr id="11" name="Rectangle 10"/>
          <p:cNvSpPr/>
          <p:nvPr/>
        </p:nvSpPr>
        <p:spPr>
          <a:xfrm>
            <a:off x="1476458" y="4383078"/>
            <a:ext cx="5875326" cy="587148"/>
          </a:xfrm>
          <a:prstGeom prst="rect">
            <a:avLst/>
          </a:prstGeom>
        </p:spPr>
        <p:txBody>
          <a:bodyPr wrap="none">
            <a:spAutoFit/>
          </a:bodyPr>
          <a:lstStyle/>
          <a:p>
            <a:pPr marL="457200" marR="0">
              <a:lnSpc>
                <a:spcPct val="150000"/>
              </a:lnSpc>
              <a:spcBef>
                <a:spcPts val="0"/>
              </a:spcBef>
              <a:spcAft>
                <a:spcPts val="800"/>
              </a:spcAft>
            </a:pPr>
            <a:r>
              <a:rPr lang="az-Latn-AZ" sz="2400" dirty="0">
                <a:latin typeface="Times New Roman" panose="02020603050405020304" pitchFamily="18" charset="0"/>
                <a:ea typeface="Calibri" panose="020F0502020204030204" pitchFamily="34" charset="0"/>
                <a:cs typeface="Times New Roman" panose="02020603050405020304" pitchFamily="18" charset="0"/>
              </a:rPr>
              <a:t>FV=PV(1+r)</a:t>
            </a:r>
            <a:r>
              <a:rPr lang="az-Latn-AZ" sz="2400" baseline="30000" dirty="0">
                <a:latin typeface="Times New Roman" panose="02020603050405020304" pitchFamily="18" charset="0"/>
                <a:ea typeface="Calibri" panose="020F0502020204030204" pitchFamily="34" charset="0"/>
                <a:cs typeface="Times New Roman" panose="02020603050405020304" pitchFamily="18" charset="0"/>
              </a:rPr>
              <a:t>n</a:t>
            </a:r>
            <a:r>
              <a:rPr lang="az-Latn-AZ" sz="2400" dirty="0">
                <a:latin typeface="Times New Roman" panose="02020603050405020304" pitchFamily="18" charset="0"/>
                <a:ea typeface="Calibri" panose="020F0502020204030204" pitchFamily="34" charset="0"/>
                <a:cs typeface="Times New Roman" panose="02020603050405020304" pitchFamily="18" charset="0"/>
              </a:rPr>
              <a:t>   FV=1000(1+0.08)</a:t>
            </a:r>
            <a:r>
              <a:rPr lang="az-Latn-AZ" sz="2400" baseline="30000" dirty="0">
                <a:latin typeface="Times New Roman" panose="02020603050405020304" pitchFamily="18" charset="0"/>
                <a:ea typeface="Calibri" panose="020F0502020204030204" pitchFamily="34" charset="0"/>
                <a:cs typeface="Times New Roman" panose="02020603050405020304" pitchFamily="18" charset="0"/>
              </a:rPr>
              <a:t>1</a:t>
            </a:r>
            <a:r>
              <a:rPr lang="az-Latn-AZ" sz="2400" dirty="0">
                <a:latin typeface="Times New Roman" panose="02020603050405020304" pitchFamily="18" charset="0"/>
                <a:ea typeface="Calibri" panose="020F0502020204030204" pitchFamily="34" charset="0"/>
                <a:cs typeface="Times New Roman" panose="02020603050405020304" pitchFamily="18" charset="0"/>
              </a:rPr>
              <a:t> = 1080</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313145" y="5195311"/>
            <a:ext cx="1107996" cy="369332"/>
          </a:xfrm>
          <a:prstGeom prst="rect">
            <a:avLst/>
          </a:prstGeom>
          <a:noFill/>
        </p:spPr>
        <p:txBody>
          <a:bodyPr wrap="none" rtlCol="0">
            <a:spAutoFit/>
          </a:bodyPr>
          <a:lstStyle/>
          <a:p>
            <a:r>
              <a:rPr lang="az-Latn-AZ" dirty="0"/>
              <a:t>Cavab 5.</a:t>
            </a:r>
            <a:endParaRPr lang="ru-RU" dirty="0"/>
          </a:p>
        </p:txBody>
      </p:sp>
      <p:sp>
        <p:nvSpPr>
          <p:cNvPr id="13" name="Rectangle 5"/>
          <p:cNvSpPr>
            <a:spLocks noChangeArrowheads="1"/>
          </p:cNvSpPr>
          <p:nvPr/>
        </p:nvSpPr>
        <p:spPr bwMode="auto">
          <a:xfrm>
            <a:off x="1667416" y="524775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sz="2400"/>
          </a:p>
        </p:txBody>
      </p:sp>
      <p:graphicFrame>
        <p:nvGraphicFramePr>
          <p:cNvPr id="14" name="Object 13"/>
          <p:cNvGraphicFramePr>
            <a:graphicFrameLocks noChangeAspect="1"/>
          </p:cNvGraphicFramePr>
          <p:nvPr/>
        </p:nvGraphicFramePr>
        <p:xfrm>
          <a:off x="1667416" y="5478584"/>
          <a:ext cx="4491822" cy="902375"/>
        </p:xfrm>
        <a:graphic>
          <a:graphicData uri="http://schemas.openxmlformats.org/presentationml/2006/ole">
            <mc:AlternateContent xmlns:mc="http://schemas.openxmlformats.org/markup-compatibility/2006">
              <mc:Choice xmlns:v="urn:schemas-microsoft-com:vml" Requires="v">
                <p:oleObj spid="_x0000_s212999" name="Equation" r:id="rId5" imgW="2133600" imgH="431800" progId="Equation.3">
                  <p:embed/>
                </p:oleObj>
              </mc:Choice>
              <mc:Fallback>
                <p:oleObj name="Equation" r:id="rId5" imgW="2133600" imgH="431800" progId="Equation.3">
                  <p:embed/>
                  <p:pic>
                    <p:nvPicPr>
                      <p:cNvPr id="14"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7416" y="5478584"/>
                        <a:ext cx="4491822" cy="902375"/>
                      </a:xfrm>
                      <a:prstGeom prst="rect">
                        <a:avLst/>
                      </a:prstGeom>
                      <a:noFill/>
                    </p:spPr>
                  </p:pic>
                </p:oleObj>
              </mc:Fallback>
            </mc:AlternateContent>
          </a:graphicData>
        </a:graphic>
      </p:graphicFrame>
      <p:sp>
        <p:nvSpPr>
          <p:cNvPr id="15" name="Rectangle 6"/>
          <p:cNvSpPr>
            <a:spLocks noChangeArrowheads="1"/>
          </p:cNvSpPr>
          <p:nvPr/>
        </p:nvSpPr>
        <p:spPr bwMode="auto">
          <a:xfrm>
            <a:off x="1667416" y="5676377"/>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sz="2400"/>
          </a:p>
        </p:txBody>
      </p:sp>
    </p:spTree>
    <p:extLst>
      <p:ext uri="{BB962C8B-B14F-4D97-AF65-F5344CB8AC3E}">
        <p14:creationId xmlns:p14="http://schemas.microsoft.com/office/powerpoint/2010/main" val="1883246880"/>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6" name="Picture 2" descr="Image result for diqqətinizə görə təşəkkürlə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41" y="-1"/>
            <a:ext cx="9873159" cy="6883261"/>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endParaRPr lang="en-GB" altLang="en-US" dirty="0"/>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az-Latn-AZ" dirty="0"/>
              <a:t>Gələcək dəyərin hesablanması</a:t>
            </a:r>
            <a:endParaRPr lang="en-US" dirty="0"/>
          </a:p>
        </p:txBody>
      </p:sp>
      <p:sp>
        <p:nvSpPr>
          <p:cNvPr id="14339" name="Rectangle 3"/>
          <p:cNvSpPr>
            <a:spLocks noGrp="1" noChangeArrowheads="1"/>
          </p:cNvSpPr>
          <p:nvPr>
            <p:ph idx="1"/>
          </p:nvPr>
        </p:nvSpPr>
        <p:spPr>
          <a:xfrm>
            <a:off x="273073" y="1557049"/>
            <a:ext cx="9431860" cy="1583025"/>
          </a:xfrm>
          <a:noFill/>
          <a:ln/>
        </p:spPr>
        <p:txBody>
          <a:bodyPr>
            <a:normAutofit/>
          </a:bodyPr>
          <a:lstStyle/>
          <a:p>
            <a:pPr marL="0" indent="0" algn="just">
              <a:buNone/>
            </a:pPr>
            <a:r>
              <a:rPr lang="az-Latn-AZ" sz="2400" dirty="0">
                <a:latin typeface="Times New Roman" panose="02020603050405020304" pitchFamily="18" charset="0"/>
                <a:cs typeface="Times New Roman" panose="02020603050405020304" pitchFamily="18" charset="0"/>
              </a:rPr>
              <a:t>Tutaq ki, bu gün 100 manat pulunuz vardır və siz bu vəsaiti investisiya etmək istəyirsiniz. İllik faiz dərəcəsi 10%-</a:t>
            </a:r>
            <a:r>
              <a:rPr lang="az-Latn-AZ" sz="2400" dirty="0" err="1">
                <a:latin typeface="Times New Roman" panose="02020603050405020304" pitchFamily="18" charset="0"/>
                <a:cs typeface="Times New Roman" panose="02020603050405020304" pitchFamily="18" charset="0"/>
              </a:rPr>
              <a:t>dirsə</a:t>
            </a:r>
            <a:r>
              <a:rPr lang="az-Latn-AZ" sz="2400" dirty="0">
                <a:latin typeface="Times New Roman" panose="02020603050405020304" pitchFamily="18" charset="0"/>
                <a:cs typeface="Times New Roman" panose="02020603050405020304" pitchFamily="18" charset="0"/>
              </a:rPr>
              <a:t> bir ildən sonra sizin nə qədər pulunuz olacaq?</a:t>
            </a:r>
            <a:endParaRPr lang="en-US" sz="2400" dirty="0">
              <a:latin typeface="Times New Roman" panose="02020603050405020304" pitchFamily="18" charset="0"/>
              <a:cs typeface="Times New Roman" panose="02020603050405020304" pitchFamily="18" charset="0"/>
            </a:endParaRPr>
          </a:p>
        </p:txBody>
      </p:sp>
      <p:grpSp>
        <p:nvGrpSpPr>
          <p:cNvPr id="14354" name="Group 18"/>
          <p:cNvGrpSpPr>
            <a:grpSpLocks/>
          </p:cNvGrpSpPr>
          <p:nvPr/>
        </p:nvGrpSpPr>
        <p:grpSpPr bwMode="auto">
          <a:xfrm>
            <a:off x="259207" y="3924418"/>
            <a:ext cx="9431859" cy="658813"/>
            <a:chOff x="854" y="2640"/>
            <a:chExt cx="3946" cy="415"/>
          </a:xfrm>
        </p:grpSpPr>
        <p:grpSp>
          <p:nvGrpSpPr>
            <p:cNvPr id="14347" name="Group 11"/>
            <p:cNvGrpSpPr>
              <a:grpSpLocks/>
            </p:cNvGrpSpPr>
            <p:nvPr/>
          </p:nvGrpSpPr>
          <p:grpSpPr bwMode="auto">
            <a:xfrm>
              <a:off x="960" y="2640"/>
              <a:ext cx="3840" cy="192"/>
              <a:chOff x="960" y="2640"/>
              <a:chExt cx="3840" cy="192"/>
            </a:xfrm>
          </p:grpSpPr>
          <p:sp>
            <p:nvSpPr>
              <p:cNvPr id="14340" name="Line 4"/>
              <p:cNvSpPr>
                <a:spLocks noChangeShapeType="1"/>
              </p:cNvSpPr>
              <p:nvPr/>
            </p:nvSpPr>
            <p:spPr bwMode="auto">
              <a:xfrm>
                <a:off x="960" y="2736"/>
                <a:ext cx="3840" cy="0"/>
              </a:xfrm>
              <a:prstGeom prst="line">
                <a:avLst/>
              </a:prstGeom>
              <a:ln>
                <a:headEnd type="none" w="sm" len="sm"/>
                <a:tailEnd type="stealth" w="med" len="lg"/>
              </a:ln>
            </p:spPr>
            <p:style>
              <a:lnRef idx="2">
                <a:schemeClr val="accent1"/>
              </a:lnRef>
              <a:fillRef idx="0">
                <a:schemeClr val="accent1"/>
              </a:fillRef>
              <a:effectRef idx="1">
                <a:schemeClr val="accent1"/>
              </a:effectRef>
              <a:fontRef idx="minor">
                <a:schemeClr val="tx1"/>
              </a:fontRef>
            </p:style>
            <p:txBody>
              <a:bodyPr wrap="none" anchor="ctr"/>
              <a:lstStyle/>
              <a:p>
                <a:endParaRPr lang="en-US" dirty="0">
                  <a:ln w="0"/>
                  <a:effectLst>
                    <a:outerShdw blurRad="38100" dist="19050" dir="2700000" algn="tl" rotWithShape="0">
                      <a:schemeClr val="dk1">
                        <a:alpha val="40000"/>
                      </a:schemeClr>
                    </a:outerShdw>
                  </a:effectLst>
                </a:endParaRPr>
              </a:p>
            </p:txBody>
          </p:sp>
          <p:sp>
            <p:nvSpPr>
              <p:cNvPr id="14341" name="Line 5"/>
              <p:cNvSpPr>
                <a:spLocks noChangeShapeType="1"/>
              </p:cNvSpPr>
              <p:nvPr/>
            </p:nvSpPr>
            <p:spPr bwMode="auto">
              <a:xfrm>
                <a:off x="960" y="264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342" name="Line 6"/>
              <p:cNvSpPr>
                <a:spLocks noChangeShapeType="1"/>
              </p:cNvSpPr>
              <p:nvPr/>
            </p:nvSpPr>
            <p:spPr bwMode="auto">
              <a:xfrm>
                <a:off x="1632" y="264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343" name="Line 7"/>
              <p:cNvSpPr>
                <a:spLocks noChangeShapeType="1"/>
              </p:cNvSpPr>
              <p:nvPr/>
            </p:nvSpPr>
            <p:spPr bwMode="auto">
              <a:xfrm>
                <a:off x="2256" y="264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344" name="Line 8"/>
              <p:cNvSpPr>
                <a:spLocks noChangeShapeType="1"/>
              </p:cNvSpPr>
              <p:nvPr/>
            </p:nvSpPr>
            <p:spPr bwMode="auto">
              <a:xfrm>
                <a:off x="2880" y="264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345" name="Line 9"/>
              <p:cNvSpPr>
                <a:spLocks noChangeShapeType="1"/>
              </p:cNvSpPr>
              <p:nvPr/>
            </p:nvSpPr>
            <p:spPr bwMode="auto">
              <a:xfrm>
                <a:off x="3504" y="264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346" name="Line 10"/>
              <p:cNvSpPr>
                <a:spLocks noChangeShapeType="1"/>
              </p:cNvSpPr>
              <p:nvPr/>
            </p:nvSpPr>
            <p:spPr bwMode="auto">
              <a:xfrm>
                <a:off x="4128" y="264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4348" name="Rectangle 12"/>
            <p:cNvSpPr>
              <a:spLocks noChangeArrowheads="1"/>
            </p:cNvSpPr>
            <p:nvPr/>
          </p:nvSpPr>
          <p:spPr bwMode="auto">
            <a:xfrm>
              <a:off x="854" y="2822"/>
              <a:ext cx="198" cy="233"/>
            </a:xfrm>
            <a:prstGeom prst="rect">
              <a:avLst/>
            </a:prstGeom>
            <a:noFill/>
            <a:ln w="9525">
              <a:noFill/>
              <a:miter lim="800000"/>
              <a:headEnd/>
              <a:tailEnd/>
            </a:ln>
            <a:effectLst/>
          </p:spPr>
          <p:txBody>
            <a:bodyPr wrap="none" lIns="92075" tIns="46038" rIns="92075" bIns="46038">
              <a:spAutoFit/>
            </a:bodyPr>
            <a:lstStyle/>
            <a:p>
              <a:r>
                <a:rPr lang="en-US"/>
                <a:t>0</a:t>
              </a:r>
            </a:p>
          </p:txBody>
        </p:sp>
        <p:sp>
          <p:nvSpPr>
            <p:cNvPr id="14349" name="Rectangle 13"/>
            <p:cNvSpPr>
              <a:spLocks noChangeArrowheads="1"/>
            </p:cNvSpPr>
            <p:nvPr/>
          </p:nvSpPr>
          <p:spPr bwMode="auto">
            <a:xfrm>
              <a:off x="1526" y="2822"/>
              <a:ext cx="198" cy="233"/>
            </a:xfrm>
            <a:prstGeom prst="rect">
              <a:avLst/>
            </a:prstGeom>
            <a:noFill/>
            <a:ln w="9525">
              <a:noFill/>
              <a:miter lim="800000"/>
              <a:headEnd/>
              <a:tailEnd/>
            </a:ln>
            <a:effectLst/>
          </p:spPr>
          <p:txBody>
            <a:bodyPr wrap="none" lIns="92075" tIns="46038" rIns="92075" bIns="46038">
              <a:spAutoFit/>
            </a:bodyPr>
            <a:lstStyle/>
            <a:p>
              <a:r>
                <a:rPr lang="en-US"/>
                <a:t>1</a:t>
              </a:r>
            </a:p>
          </p:txBody>
        </p:sp>
        <p:sp>
          <p:nvSpPr>
            <p:cNvPr id="14350" name="Rectangle 14"/>
            <p:cNvSpPr>
              <a:spLocks noChangeArrowheads="1"/>
            </p:cNvSpPr>
            <p:nvPr/>
          </p:nvSpPr>
          <p:spPr bwMode="auto">
            <a:xfrm>
              <a:off x="2150" y="2822"/>
              <a:ext cx="198" cy="233"/>
            </a:xfrm>
            <a:prstGeom prst="rect">
              <a:avLst/>
            </a:prstGeom>
            <a:noFill/>
            <a:ln w="9525">
              <a:noFill/>
              <a:miter lim="800000"/>
              <a:headEnd/>
              <a:tailEnd/>
            </a:ln>
            <a:effectLst/>
          </p:spPr>
          <p:txBody>
            <a:bodyPr wrap="none" lIns="92075" tIns="46038" rIns="92075" bIns="46038">
              <a:spAutoFit/>
            </a:bodyPr>
            <a:lstStyle/>
            <a:p>
              <a:r>
                <a:rPr lang="en-US" dirty="0"/>
                <a:t>2</a:t>
              </a:r>
            </a:p>
          </p:txBody>
        </p:sp>
        <p:sp>
          <p:nvSpPr>
            <p:cNvPr id="14351" name="Rectangle 15"/>
            <p:cNvSpPr>
              <a:spLocks noChangeArrowheads="1"/>
            </p:cNvSpPr>
            <p:nvPr/>
          </p:nvSpPr>
          <p:spPr bwMode="auto">
            <a:xfrm>
              <a:off x="2774" y="2822"/>
              <a:ext cx="198" cy="233"/>
            </a:xfrm>
            <a:prstGeom prst="rect">
              <a:avLst/>
            </a:prstGeom>
            <a:noFill/>
            <a:ln w="9525">
              <a:noFill/>
              <a:miter lim="800000"/>
              <a:headEnd/>
              <a:tailEnd/>
            </a:ln>
            <a:effectLst/>
          </p:spPr>
          <p:txBody>
            <a:bodyPr wrap="none" lIns="92075" tIns="46038" rIns="92075" bIns="46038">
              <a:spAutoFit/>
            </a:bodyPr>
            <a:lstStyle/>
            <a:p>
              <a:r>
                <a:rPr lang="en-US"/>
                <a:t>3</a:t>
              </a:r>
            </a:p>
          </p:txBody>
        </p:sp>
        <p:sp>
          <p:nvSpPr>
            <p:cNvPr id="14352" name="Rectangle 16"/>
            <p:cNvSpPr>
              <a:spLocks noChangeArrowheads="1"/>
            </p:cNvSpPr>
            <p:nvPr/>
          </p:nvSpPr>
          <p:spPr bwMode="auto">
            <a:xfrm>
              <a:off x="3398" y="2822"/>
              <a:ext cx="198" cy="233"/>
            </a:xfrm>
            <a:prstGeom prst="rect">
              <a:avLst/>
            </a:prstGeom>
            <a:noFill/>
            <a:ln w="9525">
              <a:noFill/>
              <a:miter lim="800000"/>
              <a:headEnd/>
              <a:tailEnd/>
            </a:ln>
            <a:effectLst/>
          </p:spPr>
          <p:txBody>
            <a:bodyPr wrap="none" lIns="92075" tIns="46038" rIns="92075" bIns="46038">
              <a:spAutoFit/>
            </a:bodyPr>
            <a:lstStyle/>
            <a:p>
              <a:r>
                <a:rPr lang="en-US"/>
                <a:t>4</a:t>
              </a:r>
            </a:p>
          </p:txBody>
        </p:sp>
        <p:sp>
          <p:nvSpPr>
            <p:cNvPr id="14353" name="Rectangle 17"/>
            <p:cNvSpPr>
              <a:spLocks noChangeArrowheads="1"/>
            </p:cNvSpPr>
            <p:nvPr/>
          </p:nvSpPr>
          <p:spPr bwMode="auto">
            <a:xfrm>
              <a:off x="4022" y="2822"/>
              <a:ext cx="198" cy="233"/>
            </a:xfrm>
            <a:prstGeom prst="rect">
              <a:avLst/>
            </a:prstGeom>
            <a:noFill/>
            <a:ln w="9525">
              <a:noFill/>
              <a:miter lim="800000"/>
              <a:headEnd/>
              <a:tailEnd/>
            </a:ln>
            <a:effectLst/>
          </p:spPr>
          <p:txBody>
            <a:bodyPr wrap="none" lIns="92075" tIns="46038" rIns="92075" bIns="46038">
              <a:spAutoFit/>
            </a:bodyPr>
            <a:lstStyle/>
            <a:p>
              <a:r>
                <a:rPr lang="en-US"/>
                <a:t>5</a:t>
              </a:r>
            </a:p>
          </p:txBody>
        </p:sp>
      </p:grpSp>
      <p:sp>
        <p:nvSpPr>
          <p:cNvPr id="14355" name="Rectangle 19"/>
          <p:cNvSpPr>
            <a:spLocks noChangeArrowheads="1"/>
          </p:cNvSpPr>
          <p:nvPr/>
        </p:nvSpPr>
        <p:spPr bwMode="auto">
          <a:xfrm>
            <a:off x="185900" y="3336090"/>
            <a:ext cx="735156" cy="369974"/>
          </a:xfrm>
          <a:prstGeom prst="rect">
            <a:avLst/>
          </a:prstGeom>
          <a:noFill/>
          <a:ln w="9525">
            <a:noFill/>
            <a:miter lim="800000"/>
            <a:headEnd/>
            <a:tailEnd/>
          </a:ln>
          <a:effectLst/>
        </p:spPr>
        <p:txBody>
          <a:bodyPr wrap="square" lIns="92075" tIns="46038" rIns="92075" bIns="46038">
            <a:spAutoFit/>
          </a:bodyPr>
          <a:lstStyle/>
          <a:p>
            <a:r>
              <a:rPr lang="en-US" dirty="0"/>
              <a:t>-100</a:t>
            </a:r>
          </a:p>
        </p:txBody>
      </p:sp>
      <p:sp>
        <p:nvSpPr>
          <p:cNvPr id="14356" name="Rectangle 20"/>
          <p:cNvSpPr>
            <a:spLocks noChangeArrowheads="1"/>
          </p:cNvSpPr>
          <p:nvPr/>
        </p:nvSpPr>
        <p:spPr bwMode="auto">
          <a:xfrm>
            <a:off x="1961713" y="3369067"/>
            <a:ext cx="314189" cy="369974"/>
          </a:xfrm>
          <a:prstGeom prst="rect">
            <a:avLst/>
          </a:prstGeom>
          <a:noFill/>
          <a:ln w="9525">
            <a:noFill/>
            <a:miter lim="800000"/>
            <a:headEnd/>
            <a:tailEnd/>
          </a:ln>
          <a:effectLst/>
        </p:spPr>
        <p:txBody>
          <a:bodyPr wrap="none" lIns="92075" tIns="46038" rIns="92075" bIns="46038">
            <a:spAutoFit/>
          </a:bodyPr>
          <a:lstStyle/>
          <a:p>
            <a:r>
              <a:rPr lang="en-US" dirty="0"/>
              <a:t>?</a:t>
            </a:r>
          </a:p>
        </p:txBody>
      </p:sp>
      <p:graphicFrame>
        <p:nvGraphicFramePr>
          <p:cNvPr id="2" name="Объект 1"/>
          <p:cNvGraphicFramePr>
            <a:graphicFrameLocks noChangeAspect="1"/>
          </p:cNvGraphicFramePr>
          <p:nvPr>
            <p:extLst>
              <p:ext uri="{D42A27DB-BD31-4B8C-83A1-F6EECF244321}">
                <p14:modId xmlns:p14="http://schemas.microsoft.com/office/powerpoint/2010/main" val="3672003777"/>
              </p:ext>
            </p:extLst>
          </p:nvPr>
        </p:nvGraphicFramePr>
        <p:xfrm>
          <a:off x="674688" y="5199063"/>
          <a:ext cx="8626475" cy="1201737"/>
        </p:xfrm>
        <a:graphic>
          <a:graphicData uri="http://schemas.openxmlformats.org/presentationml/2006/ole">
            <mc:AlternateContent xmlns:mc="http://schemas.openxmlformats.org/markup-compatibility/2006">
              <mc:Choice xmlns:v="urn:schemas-microsoft-com:vml" Requires="v">
                <p:oleObj spid="_x0000_s200752" name="Equation" r:id="rId4" imgW="1549080" imgH="215640" progId="Equation.3">
                  <p:embed/>
                </p:oleObj>
              </mc:Choice>
              <mc:Fallback>
                <p:oleObj name="Equation" r:id="rId4" imgW="1549080" imgH="215640" progId="Equation.3">
                  <p:embed/>
                  <p:pic>
                    <p:nvPicPr>
                      <p:cNvPr id="2" name="Объект 1"/>
                      <p:cNvPicPr>
                        <a:picLocks noChangeAspect="1" noChangeArrowheads="1"/>
                      </p:cNvPicPr>
                      <p:nvPr/>
                    </p:nvPicPr>
                    <p:blipFill>
                      <a:blip r:embed="rId5"/>
                      <a:srcRect/>
                      <a:stretch>
                        <a:fillRect/>
                      </a:stretch>
                    </p:blipFill>
                    <p:spPr bwMode="auto">
                      <a:xfrm>
                        <a:off x="674688" y="5199063"/>
                        <a:ext cx="8626475" cy="1201737"/>
                      </a:xfrm>
                      <a:prstGeom prst="rect">
                        <a:avLst/>
                      </a:prstGeom>
                      <a:noFill/>
                    </p:spPr>
                  </p:pic>
                </p:oleObj>
              </mc:Fallback>
            </mc:AlternateContent>
          </a:graphicData>
        </a:graphic>
      </p:graphicFrame>
    </p:spTree>
    <p:extLst>
      <p:ext uri="{BB962C8B-B14F-4D97-AF65-F5344CB8AC3E}">
        <p14:creationId xmlns:p14="http://schemas.microsoft.com/office/powerpoint/2010/main" val="124647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354"/>
                                        </p:tgtEl>
                                        <p:attrNameLst>
                                          <p:attrName>style.visibility</p:attrName>
                                        </p:attrNameLst>
                                      </p:cBhvr>
                                      <p:to>
                                        <p:strVal val="visible"/>
                                      </p:to>
                                    </p:set>
                                    <p:animEffect transition="in" filter="wipe(left)">
                                      <p:cBhvr>
                                        <p:cTn id="7" dur="500"/>
                                        <p:tgtEl>
                                          <p:spTgt spid="1435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35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435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5" grpId="0"/>
      <p:bldP spid="143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064" y="1341029"/>
            <a:ext cx="9215871" cy="3357458"/>
          </a:xfrm>
          <a:prstGeom prst="rect">
            <a:avLst/>
          </a:prstGeom>
        </p:spPr>
        <p:txBody>
          <a:bodyPr wrap="square">
            <a:spAutoFit/>
          </a:bodyPr>
          <a:lstStyle/>
          <a:p>
            <a:pPr marL="0" marR="0" algn="just">
              <a:lnSpc>
                <a:spcPct val="150000"/>
              </a:lnSpc>
              <a:spcBef>
                <a:spcPts val="0"/>
              </a:spcBef>
              <a:spcAft>
                <a:spcPts val="800"/>
              </a:spcAft>
            </a:pPr>
            <a:r>
              <a:rPr lang="az-Latn-AZ" sz="2800" i="1"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Bu gün əldə edilən dollar sabah əldə edilən dollardan daha yaxşıdır</a:t>
            </a:r>
            <a:r>
              <a:rPr lang="az-Latn-AZ" sz="2800"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 Hesab et ki, </a:t>
            </a:r>
            <a:r>
              <a:rPr lang="az-Latn-AZ" sz="2800" i="1"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r </a:t>
            </a:r>
            <a:r>
              <a:rPr lang="az-Latn-AZ" sz="2800"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 7% faiz gəliri olan hesaba $100  sərmayə yatırırsan. 1-ci il 0.07% x$100 =$7 gəlir qazanırsan və sərmayə etdiyin pulun dəyəri bir il sonra $107 olur.  </a:t>
            </a:r>
            <a:endParaRPr lang="ru-RU" sz="2000" dirty="0">
              <a:solidFill>
                <a:srgbClr val="1D3766"/>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az-Latn-AZ" sz="2800"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1 il sonra pulun sərmayə dəyəri =$100 x (1+</a:t>
            </a:r>
            <a:r>
              <a:rPr lang="az-Latn-AZ" sz="2800" i="1"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r</a:t>
            </a:r>
            <a:r>
              <a:rPr lang="az-Latn-AZ" sz="2800" dirty="0">
                <a:solidFill>
                  <a:srgbClr val="1D3766"/>
                </a:solidFill>
                <a:latin typeface="Times New Roman" panose="02020603050405020304" pitchFamily="18" charset="0"/>
                <a:ea typeface="Calibri" panose="020F0502020204030204" pitchFamily="34" charset="0"/>
                <a:cs typeface="Times New Roman" panose="02020603050405020304" pitchFamily="18" charset="0"/>
              </a:rPr>
              <a:t>)=100x1.07=$107</a:t>
            </a:r>
            <a:endParaRPr lang="ru-RU" sz="2000" dirty="0">
              <a:solidFill>
                <a:srgbClr val="1D376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705461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a:spLocks noGrp="1" noChangeArrowheads="1"/>
          </p:cNvSpPr>
          <p:nvPr>
            <p:ph type="title"/>
          </p:nvPr>
        </p:nvSpPr>
        <p:spPr>
          <a:noFill/>
          <a:ln/>
        </p:spPr>
        <p:txBody>
          <a:bodyPr/>
          <a:lstStyle/>
          <a:p>
            <a:r>
              <a:rPr lang="az-Latn-AZ" dirty="0"/>
              <a:t>Gələcək dəyərin hesablanması</a:t>
            </a:r>
            <a:endParaRPr lang="en-US" dirty="0"/>
          </a:p>
        </p:txBody>
      </p:sp>
      <p:sp>
        <p:nvSpPr>
          <p:cNvPr id="16387" name="Rectangle 3"/>
          <p:cNvSpPr>
            <a:spLocks noGrp="1" noChangeArrowheads="1"/>
          </p:cNvSpPr>
          <p:nvPr>
            <p:ph idx="1"/>
          </p:nvPr>
        </p:nvSpPr>
        <p:spPr>
          <a:xfrm>
            <a:off x="129071" y="1600200"/>
            <a:ext cx="9647854" cy="1600199"/>
          </a:xfrm>
          <a:noFill/>
          <a:ln/>
        </p:spPr>
        <p:txBody>
          <a:bodyPr>
            <a:normAutofit/>
          </a:bodyPr>
          <a:lstStyle/>
          <a:p>
            <a:pPr algn="just"/>
            <a:r>
              <a:rPr lang="az-Latn-AZ" sz="2400" dirty="0">
                <a:latin typeface="Times New Roman" panose="02020603050405020304" pitchFamily="18" charset="0"/>
                <a:cs typeface="Times New Roman" panose="02020603050405020304" pitchFamily="18" charset="0"/>
              </a:rPr>
              <a:t>Tutaq ki, 1 ildən sonra investisiyanızın müddətini 2-ci ilədək uzatmaq </a:t>
            </a:r>
            <a:r>
              <a:rPr lang="az-Latn-AZ" sz="2400" dirty="0" err="1">
                <a:latin typeface="Times New Roman" panose="02020603050405020304" pitchFamily="18" charset="0"/>
                <a:cs typeface="Times New Roman" panose="02020603050405020304" pitchFamily="18" charset="0"/>
              </a:rPr>
              <a:t>arzusundasınız</a:t>
            </a:r>
            <a:r>
              <a:rPr lang="az-Latn-AZ" sz="2400" dirty="0">
                <a:latin typeface="Times New Roman" panose="02020603050405020304" pitchFamily="18" charset="0"/>
                <a:cs typeface="Times New Roman" panose="02020603050405020304" pitchFamily="18" charset="0"/>
              </a:rPr>
              <a:t>. 2-ci ilin sonunda siz nə qədər vəsait toplamış olacaqsınız</a:t>
            </a:r>
            <a:r>
              <a:rPr lang="en-US" sz="2400" dirty="0">
                <a:latin typeface="Times New Roman" panose="02020603050405020304" pitchFamily="18" charset="0"/>
                <a:cs typeface="Times New Roman" panose="02020603050405020304" pitchFamily="18" charset="0"/>
              </a:rPr>
              <a:t>?</a:t>
            </a:r>
          </a:p>
        </p:txBody>
      </p:sp>
      <p:grpSp>
        <p:nvGrpSpPr>
          <p:cNvPr id="16402" name="Group 18"/>
          <p:cNvGrpSpPr>
            <a:grpSpLocks/>
          </p:cNvGrpSpPr>
          <p:nvPr/>
        </p:nvGrpSpPr>
        <p:grpSpPr bwMode="auto">
          <a:xfrm>
            <a:off x="345064" y="3810004"/>
            <a:ext cx="9215872" cy="658813"/>
            <a:chOff x="854" y="2400"/>
            <a:chExt cx="3946" cy="415"/>
          </a:xfrm>
        </p:grpSpPr>
        <p:grpSp>
          <p:nvGrpSpPr>
            <p:cNvPr id="16395" name="Group 11"/>
            <p:cNvGrpSpPr>
              <a:grpSpLocks/>
            </p:cNvGrpSpPr>
            <p:nvPr/>
          </p:nvGrpSpPr>
          <p:grpSpPr bwMode="auto">
            <a:xfrm>
              <a:off x="960" y="2400"/>
              <a:ext cx="3840" cy="192"/>
              <a:chOff x="960" y="2400"/>
              <a:chExt cx="3840" cy="192"/>
            </a:xfrm>
          </p:grpSpPr>
          <p:sp>
            <p:nvSpPr>
              <p:cNvPr id="16388" name="Line 4"/>
              <p:cNvSpPr>
                <a:spLocks noChangeShapeType="1"/>
              </p:cNvSpPr>
              <p:nvPr/>
            </p:nvSpPr>
            <p:spPr bwMode="auto">
              <a:xfrm>
                <a:off x="960" y="2496"/>
                <a:ext cx="3840" cy="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6389" name="Line 5"/>
              <p:cNvSpPr>
                <a:spLocks noChangeShapeType="1"/>
              </p:cNvSpPr>
              <p:nvPr/>
            </p:nvSpPr>
            <p:spPr bwMode="auto">
              <a:xfrm>
                <a:off x="960" y="240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6390" name="Line 6"/>
              <p:cNvSpPr>
                <a:spLocks noChangeShapeType="1"/>
              </p:cNvSpPr>
              <p:nvPr/>
            </p:nvSpPr>
            <p:spPr bwMode="auto">
              <a:xfrm>
                <a:off x="1632" y="240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6391" name="Line 7"/>
              <p:cNvSpPr>
                <a:spLocks noChangeShapeType="1"/>
              </p:cNvSpPr>
              <p:nvPr/>
            </p:nvSpPr>
            <p:spPr bwMode="auto">
              <a:xfrm>
                <a:off x="2256" y="240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6392" name="Line 8"/>
              <p:cNvSpPr>
                <a:spLocks noChangeShapeType="1"/>
              </p:cNvSpPr>
              <p:nvPr/>
            </p:nvSpPr>
            <p:spPr bwMode="auto">
              <a:xfrm>
                <a:off x="2880" y="240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6393" name="Line 9"/>
              <p:cNvSpPr>
                <a:spLocks noChangeShapeType="1"/>
              </p:cNvSpPr>
              <p:nvPr/>
            </p:nvSpPr>
            <p:spPr bwMode="auto">
              <a:xfrm>
                <a:off x="3504" y="240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6394" name="Line 10"/>
              <p:cNvSpPr>
                <a:spLocks noChangeShapeType="1"/>
              </p:cNvSpPr>
              <p:nvPr/>
            </p:nvSpPr>
            <p:spPr bwMode="auto">
              <a:xfrm>
                <a:off x="4128" y="2400"/>
                <a:ext cx="0" cy="192"/>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6396" name="Rectangle 12"/>
            <p:cNvSpPr>
              <a:spLocks noChangeArrowheads="1"/>
            </p:cNvSpPr>
            <p:nvPr/>
          </p:nvSpPr>
          <p:spPr bwMode="auto">
            <a:xfrm>
              <a:off x="854" y="2582"/>
              <a:ext cx="198" cy="233"/>
            </a:xfrm>
            <a:prstGeom prst="rect">
              <a:avLst/>
            </a:prstGeom>
            <a:noFill/>
            <a:ln w="9525">
              <a:noFill/>
              <a:miter lim="800000"/>
              <a:headEnd/>
              <a:tailEnd/>
            </a:ln>
            <a:effectLst/>
          </p:spPr>
          <p:txBody>
            <a:bodyPr wrap="none" lIns="92075" tIns="46038" rIns="92075" bIns="46038">
              <a:spAutoFit/>
            </a:bodyPr>
            <a:lstStyle/>
            <a:p>
              <a:r>
                <a:rPr lang="en-US"/>
                <a:t>0</a:t>
              </a:r>
            </a:p>
          </p:txBody>
        </p:sp>
        <p:sp>
          <p:nvSpPr>
            <p:cNvPr id="16397" name="Rectangle 13"/>
            <p:cNvSpPr>
              <a:spLocks noChangeArrowheads="1"/>
            </p:cNvSpPr>
            <p:nvPr/>
          </p:nvSpPr>
          <p:spPr bwMode="auto">
            <a:xfrm>
              <a:off x="1526" y="2582"/>
              <a:ext cx="198" cy="233"/>
            </a:xfrm>
            <a:prstGeom prst="rect">
              <a:avLst/>
            </a:prstGeom>
            <a:noFill/>
            <a:ln w="9525">
              <a:noFill/>
              <a:miter lim="800000"/>
              <a:headEnd/>
              <a:tailEnd/>
            </a:ln>
            <a:effectLst/>
          </p:spPr>
          <p:txBody>
            <a:bodyPr wrap="none" lIns="92075" tIns="46038" rIns="92075" bIns="46038">
              <a:spAutoFit/>
            </a:bodyPr>
            <a:lstStyle/>
            <a:p>
              <a:r>
                <a:rPr lang="en-US" dirty="0"/>
                <a:t>1</a:t>
              </a:r>
            </a:p>
          </p:txBody>
        </p:sp>
        <p:sp>
          <p:nvSpPr>
            <p:cNvPr id="16398" name="Rectangle 14"/>
            <p:cNvSpPr>
              <a:spLocks noChangeArrowheads="1"/>
            </p:cNvSpPr>
            <p:nvPr/>
          </p:nvSpPr>
          <p:spPr bwMode="auto">
            <a:xfrm>
              <a:off x="2150" y="2582"/>
              <a:ext cx="198" cy="233"/>
            </a:xfrm>
            <a:prstGeom prst="rect">
              <a:avLst/>
            </a:prstGeom>
            <a:noFill/>
            <a:ln w="9525">
              <a:noFill/>
              <a:miter lim="800000"/>
              <a:headEnd/>
              <a:tailEnd/>
            </a:ln>
            <a:effectLst/>
          </p:spPr>
          <p:txBody>
            <a:bodyPr wrap="none" lIns="92075" tIns="46038" rIns="92075" bIns="46038">
              <a:spAutoFit/>
            </a:bodyPr>
            <a:lstStyle/>
            <a:p>
              <a:r>
                <a:rPr lang="en-US" dirty="0"/>
                <a:t>2</a:t>
              </a:r>
            </a:p>
          </p:txBody>
        </p:sp>
        <p:sp>
          <p:nvSpPr>
            <p:cNvPr id="16399" name="Rectangle 15"/>
            <p:cNvSpPr>
              <a:spLocks noChangeArrowheads="1"/>
            </p:cNvSpPr>
            <p:nvPr/>
          </p:nvSpPr>
          <p:spPr bwMode="auto">
            <a:xfrm>
              <a:off x="2774" y="2582"/>
              <a:ext cx="198" cy="233"/>
            </a:xfrm>
            <a:prstGeom prst="rect">
              <a:avLst/>
            </a:prstGeom>
            <a:noFill/>
            <a:ln w="9525">
              <a:noFill/>
              <a:miter lim="800000"/>
              <a:headEnd/>
              <a:tailEnd/>
            </a:ln>
            <a:effectLst/>
          </p:spPr>
          <p:txBody>
            <a:bodyPr wrap="none" lIns="92075" tIns="46038" rIns="92075" bIns="46038">
              <a:spAutoFit/>
            </a:bodyPr>
            <a:lstStyle/>
            <a:p>
              <a:r>
                <a:rPr lang="en-US"/>
                <a:t>3</a:t>
              </a:r>
            </a:p>
          </p:txBody>
        </p:sp>
        <p:sp>
          <p:nvSpPr>
            <p:cNvPr id="16400" name="Rectangle 16"/>
            <p:cNvSpPr>
              <a:spLocks noChangeArrowheads="1"/>
            </p:cNvSpPr>
            <p:nvPr/>
          </p:nvSpPr>
          <p:spPr bwMode="auto">
            <a:xfrm>
              <a:off x="3398" y="2582"/>
              <a:ext cx="198" cy="233"/>
            </a:xfrm>
            <a:prstGeom prst="rect">
              <a:avLst/>
            </a:prstGeom>
            <a:noFill/>
            <a:ln w="9525">
              <a:noFill/>
              <a:miter lim="800000"/>
              <a:headEnd/>
              <a:tailEnd/>
            </a:ln>
            <a:effectLst/>
          </p:spPr>
          <p:txBody>
            <a:bodyPr wrap="none" lIns="92075" tIns="46038" rIns="92075" bIns="46038">
              <a:spAutoFit/>
            </a:bodyPr>
            <a:lstStyle/>
            <a:p>
              <a:r>
                <a:rPr lang="en-US"/>
                <a:t>4</a:t>
              </a:r>
            </a:p>
          </p:txBody>
        </p:sp>
        <p:sp>
          <p:nvSpPr>
            <p:cNvPr id="16401" name="Rectangle 17"/>
            <p:cNvSpPr>
              <a:spLocks noChangeArrowheads="1"/>
            </p:cNvSpPr>
            <p:nvPr/>
          </p:nvSpPr>
          <p:spPr bwMode="auto">
            <a:xfrm>
              <a:off x="4022" y="2582"/>
              <a:ext cx="198" cy="233"/>
            </a:xfrm>
            <a:prstGeom prst="rect">
              <a:avLst/>
            </a:prstGeom>
            <a:noFill/>
            <a:ln w="9525">
              <a:noFill/>
              <a:miter lim="800000"/>
              <a:headEnd/>
              <a:tailEnd/>
            </a:ln>
            <a:effectLst/>
          </p:spPr>
          <p:txBody>
            <a:bodyPr wrap="none" lIns="92075" tIns="46038" rIns="92075" bIns="46038">
              <a:spAutoFit/>
            </a:bodyPr>
            <a:lstStyle/>
            <a:p>
              <a:r>
                <a:rPr lang="en-US"/>
                <a:t>5</a:t>
              </a:r>
            </a:p>
          </p:txBody>
        </p:sp>
      </p:grpSp>
      <p:sp>
        <p:nvSpPr>
          <p:cNvPr id="16403" name="Rectangle 19"/>
          <p:cNvSpPr>
            <a:spLocks noChangeArrowheads="1"/>
          </p:cNvSpPr>
          <p:nvPr/>
        </p:nvSpPr>
        <p:spPr bwMode="auto">
          <a:xfrm>
            <a:off x="1846834" y="3279691"/>
            <a:ext cx="630494" cy="369974"/>
          </a:xfrm>
          <a:prstGeom prst="rect">
            <a:avLst/>
          </a:prstGeom>
          <a:noFill/>
          <a:ln w="9525">
            <a:noFill/>
            <a:miter lim="800000"/>
            <a:headEnd/>
            <a:tailEnd/>
          </a:ln>
          <a:effectLst/>
        </p:spPr>
        <p:txBody>
          <a:bodyPr wrap="none" lIns="92075" tIns="46038" rIns="92075" bIns="46038">
            <a:spAutoFit/>
          </a:bodyPr>
          <a:lstStyle/>
          <a:p>
            <a:r>
              <a:rPr lang="en-US" dirty="0"/>
              <a:t>-110</a:t>
            </a:r>
          </a:p>
        </p:txBody>
      </p:sp>
      <p:sp>
        <p:nvSpPr>
          <p:cNvPr id="16404" name="Rectangle 20"/>
          <p:cNvSpPr>
            <a:spLocks noChangeArrowheads="1"/>
          </p:cNvSpPr>
          <p:nvPr/>
        </p:nvSpPr>
        <p:spPr bwMode="auto">
          <a:xfrm>
            <a:off x="3462336" y="3295603"/>
            <a:ext cx="314189" cy="369974"/>
          </a:xfrm>
          <a:prstGeom prst="rect">
            <a:avLst/>
          </a:prstGeom>
          <a:noFill/>
          <a:ln w="9525">
            <a:noFill/>
            <a:miter lim="800000"/>
            <a:headEnd/>
            <a:tailEnd/>
          </a:ln>
          <a:effectLst/>
        </p:spPr>
        <p:txBody>
          <a:bodyPr wrap="none" lIns="92075" tIns="46038" rIns="92075" bIns="46038">
            <a:spAutoFit/>
          </a:bodyPr>
          <a:lstStyle/>
          <a:p>
            <a:r>
              <a:rPr lang="en-US" dirty="0"/>
              <a:t>?</a:t>
            </a:r>
          </a:p>
        </p:txBody>
      </p:sp>
      <p:graphicFrame>
        <p:nvGraphicFramePr>
          <p:cNvPr id="2" name="Объект 1"/>
          <p:cNvGraphicFramePr>
            <a:graphicFrameLocks noChangeAspect="1"/>
          </p:cNvGraphicFramePr>
          <p:nvPr>
            <p:extLst>
              <p:ext uri="{D42A27DB-BD31-4B8C-83A1-F6EECF244321}">
                <p14:modId xmlns:p14="http://schemas.microsoft.com/office/powerpoint/2010/main" val="2771986928"/>
              </p:ext>
            </p:extLst>
          </p:nvPr>
        </p:nvGraphicFramePr>
        <p:xfrm>
          <a:off x="600075" y="5029200"/>
          <a:ext cx="8705850" cy="1331913"/>
        </p:xfrm>
        <a:graphic>
          <a:graphicData uri="http://schemas.openxmlformats.org/presentationml/2006/ole">
            <mc:AlternateContent xmlns:mc="http://schemas.openxmlformats.org/markup-compatibility/2006">
              <mc:Choice xmlns:v="urn:schemas-microsoft-com:vml" Requires="v">
                <p:oleObj spid="_x0000_s201776" name="Equation" r:id="rId4" imgW="2095200" imgH="711000" progId="Equation.3">
                  <p:embed/>
                </p:oleObj>
              </mc:Choice>
              <mc:Fallback>
                <p:oleObj name="Equation" r:id="rId4" imgW="2095200" imgH="711000" progId="Equation.3">
                  <p:embed/>
                  <p:pic>
                    <p:nvPicPr>
                      <p:cNvPr id="2" name="Объект 1"/>
                      <p:cNvPicPr>
                        <a:picLocks noChangeAspect="1" noChangeArrowheads="1"/>
                      </p:cNvPicPr>
                      <p:nvPr/>
                    </p:nvPicPr>
                    <p:blipFill>
                      <a:blip r:embed="rId5"/>
                      <a:srcRect/>
                      <a:stretch>
                        <a:fillRect/>
                      </a:stretch>
                    </p:blipFill>
                    <p:spPr bwMode="auto">
                      <a:xfrm>
                        <a:off x="600075" y="5029200"/>
                        <a:ext cx="8705850" cy="1331913"/>
                      </a:xfrm>
                      <a:prstGeom prst="rect">
                        <a:avLst/>
                      </a:prstGeom>
                      <a:noFill/>
                    </p:spPr>
                  </p:pic>
                </p:oleObj>
              </mc:Fallback>
            </mc:AlternateContent>
          </a:graphicData>
        </a:graphic>
      </p:graphicFrame>
      <p:grpSp>
        <p:nvGrpSpPr>
          <p:cNvPr id="4" name="Group 3"/>
          <p:cNvGrpSpPr/>
          <p:nvPr/>
        </p:nvGrpSpPr>
        <p:grpSpPr>
          <a:xfrm>
            <a:off x="3653628" y="4506826"/>
            <a:ext cx="1299369" cy="598574"/>
            <a:chOff x="3272627" y="4506826"/>
            <a:chExt cx="1299369" cy="598574"/>
          </a:xfrm>
        </p:grpSpPr>
        <p:sp>
          <p:nvSpPr>
            <p:cNvPr id="3" name="Left Brace 2"/>
            <p:cNvSpPr/>
            <p:nvPr/>
          </p:nvSpPr>
          <p:spPr>
            <a:xfrm rot="5400000">
              <a:off x="3808012" y="4341415"/>
              <a:ext cx="228600" cy="1299369"/>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ectangle 19"/>
            <p:cNvSpPr>
              <a:spLocks noChangeArrowheads="1"/>
            </p:cNvSpPr>
            <p:nvPr/>
          </p:nvSpPr>
          <p:spPr bwMode="auto">
            <a:xfrm>
              <a:off x="3572669" y="4506826"/>
              <a:ext cx="630494" cy="369974"/>
            </a:xfrm>
            <a:prstGeom prst="rect">
              <a:avLst/>
            </a:prstGeom>
            <a:noFill/>
            <a:ln w="9525">
              <a:noFill/>
              <a:miter lim="800000"/>
              <a:headEnd/>
              <a:tailEnd/>
            </a:ln>
            <a:effectLst/>
          </p:spPr>
          <p:txBody>
            <a:bodyPr wrap="none" lIns="92075" tIns="46038" rIns="92075" bIns="46038">
              <a:spAutoFit/>
            </a:bodyPr>
            <a:lstStyle/>
            <a:p>
              <a:r>
                <a:rPr lang="en-US" dirty="0"/>
                <a:t>-110</a:t>
              </a:r>
            </a:p>
          </p:txBody>
        </p:sp>
      </p:grpSp>
      <p:grpSp>
        <p:nvGrpSpPr>
          <p:cNvPr id="7" name="Group 6"/>
          <p:cNvGrpSpPr/>
          <p:nvPr/>
        </p:nvGrpSpPr>
        <p:grpSpPr>
          <a:xfrm>
            <a:off x="4255010" y="5352300"/>
            <a:ext cx="2073274" cy="591295"/>
            <a:chOff x="3657600" y="5334001"/>
            <a:chExt cx="2073274" cy="685799"/>
          </a:xfrm>
        </p:grpSpPr>
        <p:sp>
          <p:nvSpPr>
            <p:cNvPr id="26" name="Left Brace 25"/>
            <p:cNvSpPr/>
            <p:nvPr/>
          </p:nvSpPr>
          <p:spPr>
            <a:xfrm rot="16200000">
              <a:off x="4617243" y="4448970"/>
              <a:ext cx="228600" cy="1998662"/>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Straight Arrow Connector 5"/>
            <p:cNvCxnSpPr/>
            <p:nvPr/>
          </p:nvCxnSpPr>
          <p:spPr>
            <a:xfrm flipH="1">
              <a:off x="4181810" y="5562601"/>
              <a:ext cx="466390" cy="3047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0" name="Left Brace 29"/>
            <p:cNvSpPr/>
            <p:nvPr/>
          </p:nvSpPr>
          <p:spPr>
            <a:xfrm rot="5400000">
              <a:off x="4171950" y="5391150"/>
              <a:ext cx="114300" cy="1143000"/>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094009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402"/>
                                        </p:tgtEl>
                                        <p:attrNameLst>
                                          <p:attrName>style.visibility</p:attrName>
                                        </p:attrNameLst>
                                      </p:cBhvr>
                                      <p:to>
                                        <p:strVal val="visible"/>
                                      </p:to>
                                    </p:set>
                                    <p:animEffect transition="in" filter="wipe(left)">
                                      <p:cBhvr>
                                        <p:cTn id="7" dur="500"/>
                                        <p:tgtEl>
                                          <p:spTgt spid="1640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403"/>
                                        </p:tgtEl>
                                        <p:attrNameLst>
                                          <p:attrName>style.visibility</p:attrName>
                                        </p:attrNameLst>
                                      </p:cBhvr>
                                      <p:to>
                                        <p:strVal val="visible"/>
                                      </p:to>
                                    </p:set>
                                    <p:animEffect transition="in" filter="wipe(down)">
                                      <p:cBhvr>
                                        <p:cTn id="12" dur="500"/>
                                        <p:tgtEl>
                                          <p:spTgt spid="1640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404"/>
                                        </p:tgtEl>
                                        <p:attrNameLst>
                                          <p:attrName>style.visibility</p:attrName>
                                        </p:attrNameLst>
                                      </p:cBhvr>
                                      <p:to>
                                        <p:strVal val="visible"/>
                                      </p:to>
                                    </p:set>
                                    <p:animEffect transition="in" filter="wipe(down)">
                                      <p:cBhvr>
                                        <p:cTn id="17" dur="500"/>
                                        <p:tgtEl>
                                          <p:spTgt spid="1640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4"/>
                                        </p:tgtEl>
                                        <p:attrNameLst>
                                          <p:attrName>style.visibility</p:attrName>
                                        </p:attrNameLst>
                                      </p:cBhvr>
                                      <p:to>
                                        <p:strVal val="hidden"/>
                                      </p:to>
                                    </p:set>
                                  </p:childTnLst>
                                </p:cTn>
                              </p:par>
                              <p:par>
                                <p:cTn id="32" presetID="1" presetClass="entr" presetSubtype="0" fill="hold" nodeType="with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3" grpId="0"/>
      <p:bldP spid="164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normAutofit/>
          </a:bodyPr>
          <a:lstStyle/>
          <a:p>
            <a:r>
              <a:rPr lang="az-Latn-AZ" dirty="0"/>
              <a:t>Gələcək dəyər üzrə ümumi düstür</a:t>
            </a:r>
            <a:endParaRPr lang="en-US" dirty="0"/>
          </a:p>
        </p:txBody>
      </p:sp>
      <p:sp>
        <p:nvSpPr>
          <p:cNvPr id="18437" name="Rectangle 5"/>
          <p:cNvSpPr>
            <a:spLocks noChangeArrowheads="1"/>
          </p:cNvSpPr>
          <p:nvPr/>
        </p:nvSpPr>
        <p:spPr bwMode="auto">
          <a:xfrm>
            <a:off x="1" y="1524000"/>
            <a:ext cx="9906000" cy="46431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2075" tIns="46038" rIns="92075" bIns="46038"/>
          <a:lstStyle/>
          <a:p>
            <a:pPr marL="342900" indent="-342900" algn="ctr">
              <a:spcBef>
                <a:spcPct val="20000"/>
              </a:spcBef>
              <a:buClr>
                <a:schemeClr val="tx1"/>
              </a:buClr>
              <a:buSzPct val="75000"/>
              <a:buFont typeface="Monotype Sorts" pitchFamily="2" charset="2"/>
              <a:buChar char="v"/>
            </a:pPr>
            <a:r>
              <a:rPr lang="az-Latn-AZ" sz="2800" b="1" dirty="0">
                <a:latin typeface="Times New Roman" panose="02020603050405020304" pitchFamily="18" charset="0"/>
                <a:cs typeface="Times New Roman" panose="02020603050405020304" pitchFamily="18" charset="0"/>
              </a:rPr>
              <a:t>İnvestisiyanı 3 ilədək uzatsaq</a:t>
            </a:r>
            <a:r>
              <a:rPr lang="en-US" sz="2800" b="1" dirty="0">
                <a:latin typeface="Times New Roman" panose="02020603050405020304" pitchFamily="18" charset="0"/>
                <a:cs typeface="Times New Roman" panose="02020603050405020304" pitchFamily="18" charset="0"/>
              </a:rPr>
              <a:t>:</a:t>
            </a:r>
            <a:endParaRPr lang="az-Latn-AZ" sz="2800" b="1" dirty="0">
              <a:latin typeface="Times New Roman" panose="02020603050405020304" pitchFamily="18" charset="0"/>
              <a:cs typeface="Times New Roman" panose="02020603050405020304" pitchFamily="18" charset="0"/>
            </a:endParaRPr>
          </a:p>
          <a:p>
            <a:pPr marL="342900" indent="-342900">
              <a:spcBef>
                <a:spcPct val="20000"/>
              </a:spcBef>
              <a:buClr>
                <a:schemeClr val="tx1"/>
              </a:buClr>
              <a:buSzPct val="75000"/>
              <a:buFont typeface="Monotype Sorts" pitchFamily="2" charset="2"/>
              <a:buChar char="v"/>
            </a:pPr>
            <a:endParaRPr lang="az-Latn-AZ" sz="2800" dirty="0">
              <a:latin typeface="+mj-lt"/>
            </a:endParaRPr>
          </a:p>
          <a:p>
            <a:pPr marL="342900" indent="-342900">
              <a:spcBef>
                <a:spcPct val="20000"/>
              </a:spcBef>
              <a:buClr>
                <a:schemeClr val="tx1"/>
              </a:buClr>
              <a:buSzPct val="75000"/>
              <a:buFont typeface="Monotype Sorts" pitchFamily="2" charset="2"/>
              <a:buChar char="v"/>
            </a:pPr>
            <a:endParaRPr lang="az-Latn-AZ" sz="2800" dirty="0">
              <a:latin typeface="+mj-lt"/>
            </a:endParaRPr>
          </a:p>
          <a:p>
            <a:pPr marL="342900" indent="-342900">
              <a:spcBef>
                <a:spcPct val="20000"/>
              </a:spcBef>
              <a:buClr>
                <a:schemeClr val="tx1"/>
              </a:buClr>
              <a:buSzPct val="75000"/>
              <a:buFont typeface="Monotype Sorts" pitchFamily="2" charset="2"/>
              <a:buChar char="v"/>
            </a:pPr>
            <a:endParaRPr lang="az-Latn-AZ" sz="2800" dirty="0">
              <a:latin typeface="+mj-lt"/>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998595843"/>
              </p:ext>
            </p:extLst>
          </p:nvPr>
        </p:nvGraphicFramePr>
        <p:xfrm>
          <a:off x="300038" y="4637088"/>
          <a:ext cx="9220200" cy="1393825"/>
        </p:xfrm>
        <a:graphic>
          <a:graphicData uri="http://schemas.openxmlformats.org/presentationml/2006/ole">
            <mc:AlternateContent xmlns:mc="http://schemas.openxmlformats.org/markup-compatibility/2006">
              <mc:Choice xmlns:v="urn:schemas-microsoft-com:vml" Requires="v">
                <p:oleObj spid="_x0000_s202850" name="Equation" r:id="rId4" imgW="1117440" imgH="253800" progId="Equation.3">
                  <p:embed/>
                </p:oleObj>
              </mc:Choice>
              <mc:Fallback>
                <p:oleObj name="Equation" r:id="rId4" imgW="1117440" imgH="253800" progId="Equation.3">
                  <p:embed/>
                  <p:pic>
                    <p:nvPicPr>
                      <p:cNvPr id="3" name="Объект 2"/>
                      <p:cNvPicPr>
                        <a:picLocks noChangeAspect="1" noChangeArrowheads="1"/>
                      </p:cNvPicPr>
                      <p:nvPr/>
                    </p:nvPicPr>
                    <p:blipFill>
                      <a:blip r:embed="rId5"/>
                      <a:srcRect/>
                      <a:stretch>
                        <a:fillRect/>
                      </a:stretch>
                    </p:blipFill>
                    <p:spPr bwMode="auto">
                      <a:xfrm>
                        <a:off x="300038" y="4637088"/>
                        <a:ext cx="9220200" cy="1393825"/>
                      </a:xfrm>
                      <a:prstGeom prst="rect">
                        <a:avLst/>
                      </a:prstGeom>
                      <a:noFill/>
                    </p:spPr>
                  </p:pic>
                </p:oleObj>
              </mc:Fallback>
            </mc:AlternateContent>
          </a:graphicData>
        </a:graphic>
      </p:graphicFrame>
      <p:graphicFrame>
        <p:nvGraphicFramePr>
          <p:cNvPr id="4" name="Объект 3"/>
          <p:cNvGraphicFramePr>
            <a:graphicFrameLocks noChangeAspect="1"/>
          </p:cNvGraphicFramePr>
          <p:nvPr>
            <p:extLst>
              <p:ext uri="{D42A27DB-BD31-4B8C-83A1-F6EECF244321}">
                <p14:modId xmlns:p14="http://schemas.microsoft.com/office/powerpoint/2010/main" val="1834527709"/>
              </p:ext>
            </p:extLst>
          </p:nvPr>
        </p:nvGraphicFramePr>
        <p:xfrm>
          <a:off x="527050" y="2227263"/>
          <a:ext cx="8766175" cy="1206500"/>
        </p:xfrm>
        <a:graphic>
          <a:graphicData uri="http://schemas.openxmlformats.org/presentationml/2006/ole">
            <mc:AlternateContent xmlns:mc="http://schemas.openxmlformats.org/markup-compatibility/2006">
              <mc:Choice xmlns:v="urn:schemas-microsoft-com:vml" Requires="v">
                <p:oleObj spid="_x0000_s202851" name="Equation" r:id="rId6" imgW="1815840" imgH="253800" progId="Equation.3">
                  <p:embed/>
                </p:oleObj>
              </mc:Choice>
              <mc:Fallback>
                <p:oleObj name="Equation" r:id="rId6" imgW="1815840" imgH="253800" progId="Equation.3">
                  <p:embed/>
                  <p:pic>
                    <p:nvPicPr>
                      <p:cNvPr id="4" name="Объект 3"/>
                      <p:cNvPicPr>
                        <a:picLocks noChangeAspect="1" noChangeArrowheads="1"/>
                      </p:cNvPicPr>
                      <p:nvPr/>
                    </p:nvPicPr>
                    <p:blipFill>
                      <a:blip r:embed="rId7"/>
                      <a:srcRect/>
                      <a:stretch>
                        <a:fillRect/>
                      </a:stretch>
                    </p:blipFill>
                    <p:spPr bwMode="auto">
                      <a:xfrm>
                        <a:off x="527050" y="2227263"/>
                        <a:ext cx="8766175" cy="1206500"/>
                      </a:xfrm>
                      <a:prstGeom prst="rect">
                        <a:avLst/>
                      </a:prstGeom>
                      <a:noFill/>
                    </p:spPr>
                  </p:pic>
                </p:oleObj>
              </mc:Fallback>
            </mc:AlternateContent>
          </a:graphicData>
        </a:graphic>
      </p:graphicFrame>
      <p:sp>
        <p:nvSpPr>
          <p:cNvPr id="6" name="Прямоугольник 5"/>
          <p:cNvSpPr/>
          <p:nvPr/>
        </p:nvSpPr>
        <p:spPr>
          <a:xfrm>
            <a:off x="0" y="3505200"/>
            <a:ext cx="9906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342900" indent="-342900" algn="ctr">
              <a:spcBef>
                <a:spcPct val="20000"/>
              </a:spcBef>
              <a:buClr>
                <a:schemeClr val="tx1"/>
              </a:buClr>
              <a:buSzPct val="75000"/>
              <a:buFont typeface="Monotype Sorts" pitchFamily="2" charset="2"/>
              <a:buChar char="v"/>
            </a:pPr>
            <a:r>
              <a:rPr lang="az-Latn-AZ" sz="2800" b="1" dirty="0">
                <a:latin typeface="Times New Roman" panose="02020603050405020304" pitchFamily="18" charset="0"/>
                <a:cs typeface="Times New Roman" panose="02020603050405020304" pitchFamily="18" charset="0"/>
              </a:rPr>
              <a:t>Ümumiləşdirsək:</a:t>
            </a:r>
          </a:p>
        </p:txBody>
      </p:sp>
    </p:spTree>
    <p:extLst>
      <p:ext uri="{BB962C8B-B14F-4D97-AF65-F5344CB8AC3E}">
        <p14:creationId xmlns:p14="http://schemas.microsoft.com/office/powerpoint/2010/main" val="23402000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wipe(left)">
                                      <p:cBhvr>
                                        <p:cTn id="7" dur="500"/>
                                        <p:tgtEl>
                                          <p:spTgt spid="18437"/>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pPr algn="ctr"/>
            <a:r>
              <a:rPr lang="az-Latn-AZ" sz="4000" dirty="0">
                <a:solidFill>
                  <a:srgbClr val="FF0000"/>
                </a:solidFill>
                <a:latin typeface="Times New Roman" panose="02020603050405020304" pitchFamily="18" charset="0"/>
                <a:cs typeface="Times New Roman" panose="02020603050405020304" pitchFamily="18" charset="0"/>
              </a:rPr>
              <a:t>Mürəkkəb faiz</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20483" name="Rectangle 3"/>
          <p:cNvSpPr>
            <a:spLocks noGrp="1" noChangeArrowheads="1"/>
          </p:cNvSpPr>
          <p:nvPr>
            <p:ph idx="1"/>
          </p:nvPr>
        </p:nvSpPr>
        <p:spPr>
          <a:xfrm>
            <a:off x="201065" y="1143000"/>
            <a:ext cx="9575867" cy="5105400"/>
          </a:xfrm>
          <a:noFill/>
          <a:ln/>
        </p:spPr>
        <p:txBody>
          <a:bodyPr anchor="ctr">
            <a:normAutofit lnSpcReduction="10000"/>
          </a:bodyPr>
          <a:lstStyle/>
          <a:p>
            <a:r>
              <a:rPr lang="az-Latn-AZ" sz="3200" dirty="0">
                <a:solidFill>
                  <a:schemeClr val="tx1">
                    <a:lumMod val="50000"/>
                  </a:schemeClr>
                </a:solidFill>
                <a:latin typeface="Times New Roman" panose="02020603050405020304" pitchFamily="18" charset="0"/>
                <a:cs typeface="Times New Roman" panose="02020603050405020304" pitchFamily="18" charset="0"/>
              </a:rPr>
              <a:t>Misaldan görürük ki, gələcək dəyər artan sürətlə böyüyür </a:t>
            </a:r>
          </a:p>
          <a:p>
            <a:r>
              <a:rPr lang="az-Latn-AZ" sz="3200" dirty="0">
                <a:solidFill>
                  <a:schemeClr val="tx1">
                    <a:lumMod val="50000"/>
                  </a:schemeClr>
                </a:solidFill>
                <a:latin typeface="Times New Roman" panose="02020603050405020304" pitchFamily="18" charset="0"/>
                <a:cs typeface="Times New Roman" panose="02020603050405020304" pitchFamily="18" charset="0"/>
              </a:rPr>
              <a:t>Digər sözlə, hər il qazanılan faiz məbləği artır:</a:t>
            </a:r>
            <a:endParaRPr lang="en-US" sz="3200" dirty="0">
              <a:solidFill>
                <a:schemeClr val="tx1">
                  <a:lumMod val="50000"/>
                </a:schemeClr>
              </a:solidFill>
              <a:latin typeface="Times New Roman" panose="02020603050405020304" pitchFamily="18" charset="0"/>
              <a:cs typeface="Times New Roman" panose="02020603050405020304" pitchFamily="18" charset="0"/>
            </a:endParaRPr>
          </a:p>
          <a:p>
            <a:pPr lvl="1"/>
            <a:r>
              <a:rPr lang="en-US" sz="2800" dirty="0">
                <a:solidFill>
                  <a:schemeClr val="tx1">
                    <a:lumMod val="50000"/>
                  </a:schemeClr>
                </a:solidFill>
                <a:latin typeface="Times New Roman" panose="02020603050405020304" pitchFamily="18" charset="0"/>
                <a:cs typeface="Times New Roman" panose="02020603050405020304" pitchFamily="18" charset="0"/>
              </a:rPr>
              <a:t>1</a:t>
            </a:r>
            <a:r>
              <a:rPr lang="az-Latn-AZ" sz="2800" dirty="0">
                <a:solidFill>
                  <a:schemeClr val="tx1">
                    <a:lumMod val="50000"/>
                  </a:schemeClr>
                </a:solidFill>
                <a:latin typeface="Times New Roman" panose="02020603050405020304" pitchFamily="18" charset="0"/>
                <a:cs typeface="Times New Roman" panose="02020603050405020304" pitchFamily="18" charset="0"/>
              </a:rPr>
              <a:t>-ci il </a:t>
            </a:r>
            <a:r>
              <a:rPr lang="en-US" sz="2800" dirty="0">
                <a:solidFill>
                  <a:schemeClr val="tx1">
                    <a:lumMod val="50000"/>
                  </a:schemeClr>
                </a:solidFill>
                <a:latin typeface="Times New Roman" panose="02020603050405020304" pitchFamily="18" charset="0"/>
                <a:cs typeface="Times New Roman" panose="02020603050405020304" pitchFamily="18" charset="0"/>
              </a:rPr>
              <a:t>: $10</a:t>
            </a:r>
          </a:p>
          <a:p>
            <a:pPr lvl="1"/>
            <a:r>
              <a:rPr lang="en-US" sz="2800" dirty="0">
                <a:solidFill>
                  <a:schemeClr val="tx1">
                    <a:lumMod val="50000"/>
                  </a:schemeClr>
                </a:solidFill>
                <a:latin typeface="Times New Roman" panose="02020603050405020304" pitchFamily="18" charset="0"/>
                <a:cs typeface="Times New Roman" panose="02020603050405020304" pitchFamily="18" charset="0"/>
              </a:rPr>
              <a:t>2</a:t>
            </a:r>
            <a:r>
              <a:rPr lang="az-Latn-AZ" sz="2800" dirty="0">
                <a:solidFill>
                  <a:schemeClr val="tx1">
                    <a:lumMod val="50000"/>
                  </a:schemeClr>
                </a:solidFill>
                <a:latin typeface="Times New Roman" panose="02020603050405020304" pitchFamily="18" charset="0"/>
                <a:cs typeface="Times New Roman" panose="02020603050405020304" pitchFamily="18" charset="0"/>
              </a:rPr>
              <a:t>-ci il</a:t>
            </a:r>
            <a:r>
              <a:rPr lang="en-US" sz="2800" dirty="0">
                <a:solidFill>
                  <a:schemeClr val="tx1">
                    <a:lumMod val="50000"/>
                  </a:schemeClr>
                </a:solidFill>
                <a:latin typeface="Times New Roman" panose="02020603050405020304" pitchFamily="18" charset="0"/>
                <a:cs typeface="Times New Roman" panose="02020603050405020304" pitchFamily="18" charset="0"/>
              </a:rPr>
              <a:t>: $11</a:t>
            </a:r>
          </a:p>
          <a:p>
            <a:pPr lvl="1"/>
            <a:r>
              <a:rPr lang="en-US" sz="2800" dirty="0">
                <a:solidFill>
                  <a:schemeClr val="tx1">
                    <a:lumMod val="50000"/>
                  </a:schemeClr>
                </a:solidFill>
                <a:latin typeface="Times New Roman" panose="02020603050405020304" pitchFamily="18" charset="0"/>
                <a:cs typeface="Times New Roman" panose="02020603050405020304" pitchFamily="18" charset="0"/>
              </a:rPr>
              <a:t>3</a:t>
            </a:r>
            <a:r>
              <a:rPr lang="az-Latn-AZ" sz="2800" dirty="0">
                <a:solidFill>
                  <a:schemeClr val="tx1">
                    <a:lumMod val="50000"/>
                  </a:schemeClr>
                </a:solidFill>
                <a:latin typeface="Times New Roman" panose="02020603050405020304" pitchFamily="18" charset="0"/>
                <a:cs typeface="Times New Roman" panose="02020603050405020304" pitchFamily="18" charset="0"/>
              </a:rPr>
              <a:t>-cü il</a:t>
            </a:r>
            <a:r>
              <a:rPr lang="en-US" sz="2800" dirty="0">
                <a:solidFill>
                  <a:schemeClr val="tx1">
                    <a:lumMod val="50000"/>
                  </a:schemeClr>
                </a:solidFill>
                <a:latin typeface="Times New Roman" panose="02020603050405020304" pitchFamily="18" charset="0"/>
                <a:cs typeface="Times New Roman" panose="02020603050405020304" pitchFamily="18" charset="0"/>
              </a:rPr>
              <a:t>: $12.10</a:t>
            </a:r>
          </a:p>
          <a:p>
            <a:r>
              <a:rPr lang="az-Latn-AZ" sz="3200" dirty="0">
                <a:solidFill>
                  <a:schemeClr val="tx1">
                    <a:lumMod val="50000"/>
                  </a:schemeClr>
                </a:solidFill>
                <a:latin typeface="Times New Roman" panose="02020603050405020304" pitchFamily="18" charset="0"/>
                <a:cs typeface="Times New Roman" panose="02020603050405020304" pitchFamily="18" charset="0"/>
              </a:rPr>
              <a:t>Bunun səbəbi – hər il həm ilkin investisiya etdiyiniz məbləğə, həm də əvvəlki illərdə qazanılmış faiz üzərinə faiz qaza</a:t>
            </a:r>
            <a:r>
              <a:rPr lang="en-US" sz="3200" dirty="0" err="1">
                <a:solidFill>
                  <a:schemeClr val="tx1">
                    <a:lumMod val="50000"/>
                  </a:schemeClr>
                </a:solidFill>
                <a:latin typeface="Times New Roman" panose="02020603050405020304" pitchFamily="18" charset="0"/>
                <a:cs typeface="Times New Roman" panose="02020603050405020304" pitchFamily="18" charset="0"/>
              </a:rPr>
              <a:t>nma</a:t>
            </a:r>
            <a:r>
              <a:rPr lang="az-Latn-AZ" sz="3200" dirty="0" err="1">
                <a:solidFill>
                  <a:schemeClr val="tx1">
                    <a:lumMod val="50000"/>
                  </a:schemeClr>
                </a:solidFill>
                <a:latin typeface="Times New Roman" panose="02020603050405020304" pitchFamily="18" charset="0"/>
                <a:cs typeface="Times New Roman" panose="02020603050405020304" pitchFamily="18" charset="0"/>
              </a:rPr>
              <a:t>nız</a:t>
            </a:r>
            <a:r>
              <a:rPr lang="en-US" sz="3200" dirty="0">
                <a:solidFill>
                  <a:schemeClr val="tx1">
                    <a:lumMod val="50000"/>
                  </a:schemeClr>
                </a:solidFill>
                <a:latin typeface="Times New Roman" panose="02020603050405020304" pitchFamily="18" charset="0"/>
                <a:cs typeface="Times New Roman" panose="02020603050405020304" pitchFamily="18" charset="0"/>
              </a:rPr>
              <a:t>d</a:t>
            </a:r>
            <a:r>
              <a:rPr lang="az-Latn-AZ" sz="3200" dirty="0" err="1">
                <a:solidFill>
                  <a:schemeClr val="tx1">
                    <a:lumMod val="50000"/>
                  </a:schemeClr>
                </a:solidFill>
                <a:latin typeface="Times New Roman" panose="02020603050405020304" pitchFamily="18" charset="0"/>
                <a:cs typeface="Times New Roman" panose="02020603050405020304" pitchFamily="18" charset="0"/>
              </a:rPr>
              <a:t>ır</a:t>
            </a:r>
            <a:r>
              <a:rPr lang="az-Latn-AZ" sz="3200" dirty="0">
                <a:solidFill>
                  <a:schemeClr val="tx1">
                    <a:lumMod val="50000"/>
                  </a:schemeClr>
                </a:solidFill>
                <a:latin typeface="Times New Roman" panose="02020603050405020304" pitchFamily="18" charset="0"/>
                <a:cs typeface="Times New Roman" panose="02020603050405020304" pitchFamily="18" charset="0"/>
              </a:rPr>
              <a:t>.</a:t>
            </a:r>
            <a:endParaRPr lang="en-US" sz="3200" dirty="0">
              <a:solidFill>
                <a:schemeClr val="tx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883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left)">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ipe(left)">
                                      <p:cBhvr>
                                        <p:cTn id="12" dur="500"/>
                                        <p:tgtEl>
                                          <p:spTgt spid="2048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wipe(left)">
                                      <p:cBhvr>
                                        <p:cTn id="15" dur="500"/>
                                        <p:tgtEl>
                                          <p:spTgt spid="2048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0483">
                                            <p:txEl>
                                              <p:pRg st="3" end="3"/>
                                            </p:txEl>
                                          </p:spTgt>
                                        </p:tgtEl>
                                        <p:attrNameLst>
                                          <p:attrName>style.visibility</p:attrName>
                                        </p:attrNameLst>
                                      </p:cBhvr>
                                      <p:to>
                                        <p:strVal val="visible"/>
                                      </p:to>
                                    </p:set>
                                    <p:animEffect transition="in" filter="wipe(left)">
                                      <p:cBhvr>
                                        <p:cTn id="18" dur="500"/>
                                        <p:tgtEl>
                                          <p:spTgt spid="2048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0483">
                                            <p:txEl>
                                              <p:pRg st="4" end="4"/>
                                            </p:txEl>
                                          </p:spTgt>
                                        </p:tgtEl>
                                        <p:attrNameLst>
                                          <p:attrName>style.visibility</p:attrName>
                                        </p:attrNameLst>
                                      </p:cBhvr>
                                      <p:to>
                                        <p:strVal val="visible"/>
                                      </p:to>
                                    </p:set>
                                    <p:animEffect transition="in" filter="wipe(left)">
                                      <p:cBhvr>
                                        <p:cTn id="21" dur="500"/>
                                        <p:tgtEl>
                                          <p:spTgt spid="2048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0483">
                                            <p:txEl>
                                              <p:pRg st="5" end="5"/>
                                            </p:txEl>
                                          </p:spTgt>
                                        </p:tgtEl>
                                        <p:attrNameLst>
                                          <p:attrName>style.visibility</p:attrName>
                                        </p:attrNameLst>
                                      </p:cBhvr>
                                      <p:to>
                                        <p:strVal val="visible"/>
                                      </p:to>
                                    </p:set>
                                    <p:animEffect transition="in" filter="wipe(left)">
                                      <p:cBhvr>
                                        <p:cTn id="26"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9068" y="182563"/>
            <a:ext cx="7964008" cy="792162"/>
          </a:xfrm>
          <a:noFill/>
          <a:ln/>
        </p:spPr>
        <p:txBody>
          <a:bodyPr>
            <a:normAutofit/>
          </a:bodyPr>
          <a:lstStyle/>
          <a:p>
            <a:pPr algn="ctr"/>
            <a:r>
              <a:rPr lang="az-Latn-AZ" dirty="0">
                <a:solidFill>
                  <a:srgbClr val="FF0000"/>
                </a:solidFill>
                <a:latin typeface="Times New Roman" panose="02020603050405020304" pitchFamily="18" charset="0"/>
                <a:cs typeface="Times New Roman" panose="02020603050405020304" pitchFamily="18" charset="0"/>
              </a:rPr>
              <a:t>Mürəkkəb faiz dərəcəsinin qrafiki təsviri</a:t>
            </a:r>
            <a:endParaRPr lang="en-US" dirty="0">
              <a:solidFill>
                <a:srgbClr val="FF0000"/>
              </a:solidFill>
              <a:latin typeface="Times New Roman" panose="02020603050405020304" pitchFamily="18" charset="0"/>
              <a:cs typeface="Times New Roman" panose="02020603050405020304" pitchFamily="18" charset="0"/>
            </a:endParaRPr>
          </a:p>
        </p:txBody>
      </p:sp>
      <p:graphicFrame>
        <p:nvGraphicFramePr>
          <p:cNvPr id="2" name="Object 1024"/>
          <p:cNvGraphicFramePr>
            <a:graphicFrameLocks noGrp="1"/>
          </p:cNvGraphicFramePr>
          <p:nvPr>
            <p:ph idx="1"/>
            <p:extLst>
              <p:ext uri="{D42A27DB-BD31-4B8C-83A1-F6EECF244321}">
                <p14:modId xmlns:p14="http://schemas.microsoft.com/office/powerpoint/2010/main" val="3220556559"/>
              </p:ext>
            </p:extLst>
          </p:nvPr>
        </p:nvGraphicFramePr>
        <p:xfrm>
          <a:off x="129069" y="1295400"/>
          <a:ext cx="9503866"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4" name="Текст 4"/>
          <p:cNvSpPr txBox="1">
            <a:spLocks noChangeArrowheads="1"/>
          </p:cNvSpPr>
          <p:nvPr/>
        </p:nvSpPr>
        <p:spPr bwMode="auto">
          <a:xfrm>
            <a:off x="8763000" y="4949838"/>
            <a:ext cx="601148" cy="301638"/>
          </a:xfrm>
          <a:prstGeom prst="rect">
            <a:avLst/>
          </a:prstGeom>
          <a:noFill/>
          <a:ln>
            <a:noFill/>
          </a:ln>
          <a:extLst>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none" lIns="18288" tIns="27432" rIns="18288" bIns="27432"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ru-RU" sz="1600" b="1" dirty="0">
                <a:solidFill>
                  <a:srgbClr val="00B0F0"/>
                </a:solidFill>
                <a:latin typeface="Times New Roman"/>
                <a:cs typeface="Times New Roman"/>
              </a:rPr>
              <a:t>265.33</a:t>
            </a:r>
          </a:p>
        </p:txBody>
      </p:sp>
      <p:sp>
        <p:nvSpPr>
          <p:cNvPr id="5" name="Текст 3"/>
          <p:cNvSpPr txBox="1">
            <a:spLocks noChangeArrowheads="1"/>
          </p:cNvSpPr>
          <p:nvPr/>
        </p:nvSpPr>
        <p:spPr bwMode="auto">
          <a:xfrm>
            <a:off x="8741229" y="4495800"/>
            <a:ext cx="601148" cy="301638"/>
          </a:xfrm>
          <a:prstGeom prst="rect">
            <a:avLst/>
          </a:prstGeom>
          <a:noFill/>
          <a:ln>
            <a:noFill/>
          </a:ln>
          <a:extLst>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none" lIns="18288" tIns="27432" rIns="18288" bIns="27432"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ru-RU" sz="1600" b="1" dirty="0">
                <a:solidFill>
                  <a:srgbClr val="00B0F0"/>
                </a:solidFill>
                <a:latin typeface="Times New Roman"/>
                <a:cs typeface="Times New Roman"/>
              </a:rPr>
              <a:t>672.75</a:t>
            </a:r>
          </a:p>
        </p:txBody>
      </p:sp>
      <p:sp>
        <p:nvSpPr>
          <p:cNvPr id="6" name="Текст 2"/>
          <p:cNvSpPr txBox="1">
            <a:spLocks noChangeArrowheads="1"/>
          </p:cNvSpPr>
          <p:nvPr/>
        </p:nvSpPr>
        <p:spPr bwMode="auto">
          <a:xfrm>
            <a:off x="8737601" y="3589124"/>
            <a:ext cx="703769" cy="301638"/>
          </a:xfrm>
          <a:prstGeom prst="rect">
            <a:avLst/>
          </a:prstGeom>
          <a:noFill/>
          <a:ln>
            <a:noFill/>
          </a:ln>
          <a:extLst>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none" lIns="18288" tIns="27432" rIns="18288" bIns="27432"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ru-RU" sz="1600" b="1" dirty="0">
                <a:solidFill>
                  <a:srgbClr val="00B0F0"/>
                </a:solidFill>
                <a:latin typeface="Times New Roman"/>
                <a:cs typeface="Times New Roman"/>
              </a:rPr>
              <a:t>1636.65</a:t>
            </a:r>
          </a:p>
        </p:txBody>
      </p:sp>
      <p:sp>
        <p:nvSpPr>
          <p:cNvPr id="7" name="Текст 1"/>
          <p:cNvSpPr txBox="1">
            <a:spLocks noChangeArrowheads="1"/>
          </p:cNvSpPr>
          <p:nvPr/>
        </p:nvSpPr>
        <p:spPr bwMode="auto">
          <a:xfrm>
            <a:off x="8685780" y="1752601"/>
            <a:ext cx="703769" cy="301637"/>
          </a:xfrm>
          <a:prstGeom prst="rect">
            <a:avLst/>
          </a:prstGeom>
          <a:noFill/>
          <a:ln>
            <a:noFill/>
          </a:ln>
          <a:extLst>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none" lIns="18288" tIns="27432" rIns="18288" bIns="27432"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ru-RU" sz="1600" b="1" dirty="0">
                <a:solidFill>
                  <a:srgbClr val="00B0F0"/>
                </a:solidFill>
                <a:latin typeface="Times New Roman"/>
                <a:cs typeface="Times New Roman"/>
              </a:rPr>
              <a:t>3833.76</a:t>
            </a:r>
          </a:p>
        </p:txBody>
      </p:sp>
      <p:sp>
        <p:nvSpPr>
          <p:cNvPr id="3" name="Footer Placeholder 2"/>
          <p:cNvSpPr>
            <a:spLocks noGrp="1"/>
          </p:cNvSpPr>
          <p:nvPr>
            <p:ph type="ftr" sz="quarter" idx="11"/>
          </p:nvPr>
        </p:nvSpPr>
        <p:spPr/>
        <p:txBody>
          <a:bodyPr/>
          <a:lstStyle/>
          <a:p>
            <a:pPr>
              <a:defRPr/>
            </a:pPr>
            <a:endParaRPr lang="en-GB" altLang="en-US" dirty="0"/>
          </a:p>
        </p:txBody>
      </p:sp>
    </p:spTree>
    <p:extLst>
      <p:ext uri="{BB962C8B-B14F-4D97-AF65-F5344CB8AC3E}">
        <p14:creationId xmlns:p14="http://schemas.microsoft.com/office/powerpoint/2010/main" val="362974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animEffect transition="in" filter="wipe(left)">
                                      <p:cBhvr>
                                        <p:cTn id="7" dur="500"/>
                                        <p:tgtEl>
                                          <p:spTgt spid="2">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wipe(left)">
                                      <p:cBhvr>
                                        <p:cTn id="12" dur="500"/>
                                        <p:tgtEl>
                                          <p:spTgt spid="2">
                                            <p:graphicEl>
                                              <a:chart seriesIdx="0" categoryIdx="-4" bldStep="series"/>
                                            </p:graphic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
                                            <p:graphicEl>
                                              <a:chart seriesIdx="1" categoryIdx="-4" bldStep="series"/>
                                            </p:graphicEl>
                                          </p:spTgt>
                                        </p:tgtEl>
                                        <p:attrNameLst>
                                          <p:attrName>style.visibility</p:attrName>
                                        </p:attrNameLst>
                                      </p:cBhvr>
                                      <p:to>
                                        <p:strVal val="visible"/>
                                      </p:to>
                                    </p:set>
                                    <p:animEffect transition="in" filter="wipe(left)">
                                      <p:cBhvr>
                                        <p:cTn id="21" dur="500"/>
                                        <p:tgtEl>
                                          <p:spTgt spid="2">
                                            <p:graphicEl>
                                              <a:chart seriesIdx="1" categoryIdx="-4" bldStep="series"/>
                                            </p:graphic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
                                            <p:graphicEl>
                                              <a:chart seriesIdx="2" categoryIdx="-4" bldStep="series"/>
                                            </p:graphicEl>
                                          </p:spTgt>
                                        </p:tgtEl>
                                        <p:attrNameLst>
                                          <p:attrName>style.visibility</p:attrName>
                                        </p:attrNameLst>
                                      </p:cBhvr>
                                      <p:to>
                                        <p:strVal val="visible"/>
                                      </p:to>
                                    </p:set>
                                    <p:animEffect transition="in" filter="wipe(left)">
                                      <p:cBhvr>
                                        <p:cTn id="30" dur="500"/>
                                        <p:tgtEl>
                                          <p:spTgt spid="2">
                                            <p:graphicEl>
                                              <a:chart seriesIdx="2" categoryIdx="-4" bldStep="series"/>
                                            </p:graphicEl>
                                          </p:spTgt>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
                                            <p:graphicEl>
                                              <a:chart seriesIdx="3" categoryIdx="-4" bldStep="series"/>
                                            </p:graphicEl>
                                          </p:spTgt>
                                        </p:tgtEl>
                                        <p:attrNameLst>
                                          <p:attrName>style.visibility</p:attrName>
                                        </p:attrNameLst>
                                      </p:cBhvr>
                                      <p:to>
                                        <p:strVal val="visible"/>
                                      </p:to>
                                    </p:set>
                                    <p:animEffect transition="in" filter="wipe(left)">
                                      <p:cBhvr>
                                        <p:cTn id="39" dur="500"/>
                                        <p:tgtEl>
                                          <p:spTgt spid="2">
                                            <p:graphicEl>
                                              <a:chart seriesIdx="3" categoryIdx="-4" bldStep="series"/>
                                            </p:graphicEl>
                                          </p:spTgt>
                                        </p:tgtEl>
                                      </p:cBhvr>
                                    </p:animEffect>
                                  </p:childTnLst>
                                </p:cTn>
                              </p:par>
                            </p:childTnLst>
                          </p:cTn>
                        </p:par>
                        <p:par>
                          <p:cTn id="40" fill="hold">
                            <p:stCondLst>
                              <p:cond delay="500"/>
                            </p:stCondLst>
                            <p:childTnLst>
                              <p:par>
                                <p:cTn id="41" presetID="22" presetClass="entr" presetSubtype="8"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
        </p:bldSub>
      </p:bldGraphic>
      <p:bldP spid="4" grpId="0"/>
      <p:bldP spid="5" grpId="0"/>
      <p:bldP spid="6" grpId="0"/>
      <p:bldP spid="7" grpId="0"/>
    </p:bldLst>
  </p:timing>
</p:sld>
</file>

<file path=ppt/theme/theme1.xml><?xml version="1.0" encoding="utf-8"?>
<a:theme xmlns:a="http://schemas.openxmlformats.org/drawingml/2006/main" name="Default Design">
  <a:themeElements>
    <a:clrScheme name="Default Design 15">
      <a:dk1>
        <a:srgbClr val="5F6062"/>
      </a:dk1>
      <a:lt1>
        <a:srgbClr val="FFFFFF"/>
      </a:lt1>
      <a:dk2>
        <a:srgbClr val="1D3766"/>
      </a:dk2>
      <a:lt2>
        <a:srgbClr val="B31E3B"/>
      </a:lt2>
      <a:accent1>
        <a:srgbClr val="4184A9"/>
      </a:accent1>
      <a:accent2>
        <a:srgbClr val="B3AA7E"/>
      </a:accent2>
      <a:accent3>
        <a:srgbClr val="FFFFFF"/>
      </a:accent3>
      <a:accent4>
        <a:srgbClr val="505153"/>
      </a:accent4>
      <a:accent5>
        <a:srgbClr val="B0C2D1"/>
      </a:accent5>
      <a:accent6>
        <a:srgbClr val="A29A72"/>
      </a:accent6>
      <a:hlink>
        <a:srgbClr val="CE7019"/>
      </a:hlink>
      <a:folHlink>
        <a:srgbClr val="8DA38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5F6062"/>
        </a:dk1>
        <a:lt1>
          <a:srgbClr val="FFFFFF"/>
        </a:lt1>
        <a:dk2>
          <a:srgbClr val="1D3766"/>
        </a:dk2>
        <a:lt2>
          <a:srgbClr val="B31E3B"/>
        </a:lt2>
        <a:accent1>
          <a:srgbClr val="4F7033"/>
        </a:accent1>
        <a:accent2>
          <a:srgbClr val="7EB0CD"/>
        </a:accent2>
        <a:accent3>
          <a:srgbClr val="FFFFFF"/>
        </a:accent3>
        <a:accent4>
          <a:srgbClr val="505153"/>
        </a:accent4>
        <a:accent5>
          <a:srgbClr val="B2BBAD"/>
        </a:accent5>
        <a:accent6>
          <a:srgbClr val="729FBA"/>
        </a:accent6>
        <a:hlink>
          <a:srgbClr val="B3AA7E"/>
        </a:hlink>
        <a:folHlink>
          <a:srgbClr val="CE7019"/>
        </a:folHlink>
      </a:clrScheme>
      <a:clrMap bg1="lt1" tx1="dk1" bg2="lt2" tx2="dk2" accent1="accent1" accent2="accent2" accent3="accent3" accent4="accent4" accent5="accent5" accent6="accent6" hlink="hlink" folHlink="folHlink"/>
    </a:extraClrScheme>
    <a:extraClrScheme>
      <a:clrScheme name="Default Design 14">
        <a:dk1>
          <a:srgbClr val="5F6062"/>
        </a:dk1>
        <a:lt1>
          <a:srgbClr val="FFFFFF"/>
        </a:lt1>
        <a:dk2>
          <a:srgbClr val="78496A"/>
        </a:dk2>
        <a:lt2>
          <a:srgbClr val="B31E3B"/>
        </a:lt2>
        <a:accent1>
          <a:srgbClr val="4F7033"/>
        </a:accent1>
        <a:accent2>
          <a:srgbClr val="7EB0CD"/>
        </a:accent2>
        <a:accent3>
          <a:srgbClr val="FFFFFF"/>
        </a:accent3>
        <a:accent4>
          <a:srgbClr val="505153"/>
        </a:accent4>
        <a:accent5>
          <a:srgbClr val="B2BBAD"/>
        </a:accent5>
        <a:accent6>
          <a:srgbClr val="729FBA"/>
        </a:accent6>
        <a:hlink>
          <a:srgbClr val="B3AA7E"/>
        </a:hlink>
        <a:folHlink>
          <a:srgbClr val="CE7019"/>
        </a:folHlink>
      </a:clrScheme>
      <a:clrMap bg1="lt1" tx1="dk1" bg2="lt2" tx2="dk2" accent1="accent1" accent2="accent2" accent3="accent3" accent4="accent4" accent5="accent5" accent6="accent6" hlink="hlink" folHlink="folHlink"/>
    </a:extraClrScheme>
    <a:extraClrScheme>
      <a:clrScheme name="Default Design 15">
        <a:dk1>
          <a:srgbClr val="5F6062"/>
        </a:dk1>
        <a:lt1>
          <a:srgbClr val="FFFFFF"/>
        </a:lt1>
        <a:dk2>
          <a:srgbClr val="1D3766"/>
        </a:dk2>
        <a:lt2>
          <a:srgbClr val="B31E3B"/>
        </a:lt2>
        <a:accent1>
          <a:srgbClr val="4184A9"/>
        </a:accent1>
        <a:accent2>
          <a:srgbClr val="B3AA7E"/>
        </a:accent2>
        <a:accent3>
          <a:srgbClr val="FFFFFF"/>
        </a:accent3>
        <a:accent4>
          <a:srgbClr val="505153"/>
        </a:accent4>
        <a:accent5>
          <a:srgbClr val="B0C2D1"/>
        </a:accent5>
        <a:accent6>
          <a:srgbClr val="A29A72"/>
        </a:accent6>
        <a:hlink>
          <a:srgbClr val="CE7019"/>
        </a:hlink>
        <a:folHlink>
          <a:srgbClr val="8DA38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15">
      <a:dk1>
        <a:srgbClr val="5F6062"/>
      </a:dk1>
      <a:lt1>
        <a:srgbClr val="FFFFFF"/>
      </a:lt1>
      <a:dk2>
        <a:srgbClr val="1D3766"/>
      </a:dk2>
      <a:lt2>
        <a:srgbClr val="B31E3B"/>
      </a:lt2>
      <a:accent1>
        <a:srgbClr val="4184A9"/>
      </a:accent1>
      <a:accent2>
        <a:srgbClr val="B3AA7E"/>
      </a:accent2>
      <a:accent3>
        <a:srgbClr val="FFFFFF"/>
      </a:accent3>
      <a:accent4>
        <a:srgbClr val="505153"/>
      </a:accent4>
      <a:accent5>
        <a:srgbClr val="B0C2D1"/>
      </a:accent5>
      <a:accent6>
        <a:srgbClr val="A29A72"/>
      </a:accent6>
      <a:hlink>
        <a:srgbClr val="CE7019"/>
      </a:hlink>
      <a:folHlink>
        <a:srgbClr val="8DA381"/>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5F6062"/>
        </a:dk1>
        <a:lt1>
          <a:srgbClr val="FFFFFF"/>
        </a:lt1>
        <a:dk2>
          <a:srgbClr val="1D3766"/>
        </a:dk2>
        <a:lt2>
          <a:srgbClr val="B31E3B"/>
        </a:lt2>
        <a:accent1>
          <a:srgbClr val="4F7033"/>
        </a:accent1>
        <a:accent2>
          <a:srgbClr val="7EB0CD"/>
        </a:accent2>
        <a:accent3>
          <a:srgbClr val="FFFFFF"/>
        </a:accent3>
        <a:accent4>
          <a:srgbClr val="505153"/>
        </a:accent4>
        <a:accent5>
          <a:srgbClr val="B2BBAD"/>
        </a:accent5>
        <a:accent6>
          <a:srgbClr val="729FBA"/>
        </a:accent6>
        <a:hlink>
          <a:srgbClr val="B3AA7E"/>
        </a:hlink>
        <a:folHlink>
          <a:srgbClr val="CE7019"/>
        </a:folHlink>
      </a:clrScheme>
      <a:clrMap bg1="lt1" tx1="dk1" bg2="lt2" tx2="dk2" accent1="accent1" accent2="accent2" accent3="accent3" accent4="accent4" accent5="accent5" accent6="accent6" hlink="hlink" folHlink="folHlink"/>
    </a:extraClrScheme>
    <a:extraClrScheme>
      <a:clrScheme name="1_Default Design 14">
        <a:dk1>
          <a:srgbClr val="5F6062"/>
        </a:dk1>
        <a:lt1>
          <a:srgbClr val="FFFFFF"/>
        </a:lt1>
        <a:dk2>
          <a:srgbClr val="78496A"/>
        </a:dk2>
        <a:lt2>
          <a:srgbClr val="B31E3B"/>
        </a:lt2>
        <a:accent1>
          <a:srgbClr val="4F7033"/>
        </a:accent1>
        <a:accent2>
          <a:srgbClr val="7EB0CD"/>
        </a:accent2>
        <a:accent3>
          <a:srgbClr val="FFFFFF"/>
        </a:accent3>
        <a:accent4>
          <a:srgbClr val="505153"/>
        </a:accent4>
        <a:accent5>
          <a:srgbClr val="B2BBAD"/>
        </a:accent5>
        <a:accent6>
          <a:srgbClr val="729FBA"/>
        </a:accent6>
        <a:hlink>
          <a:srgbClr val="B3AA7E"/>
        </a:hlink>
        <a:folHlink>
          <a:srgbClr val="CE7019"/>
        </a:folHlink>
      </a:clrScheme>
      <a:clrMap bg1="lt1" tx1="dk1" bg2="lt2" tx2="dk2" accent1="accent1" accent2="accent2" accent3="accent3" accent4="accent4" accent5="accent5" accent6="accent6" hlink="hlink" folHlink="folHlink"/>
    </a:extraClrScheme>
    <a:extraClrScheme>
      <a:clrScheme name="1_Default Design 15">
        <a:dk1>
          <a:srgbClr val="5F6062"/>
        </a:dk1>
        <a:lt1>
          <a:srgbClr val="FFFFFF"/>
        </a:lt1>
        <a:dk2>
          <a:srgbClr val="1D3766"/>
        </a:dk2>
        <a:lt2>
          <a:srgbClr val="B31E3B"/>
        </a:lt2>
        <a:accent1>
          <a:srgbClr val="4184A9"/>
        </a:accent1>
        <a:accent2>
          <a:srgbClr val="B3AA7E"/>
        </a:accent2>
        <a:accent3>
          <a:srgbClr val="FFFFFF"/>
        </a:accent3>
        <a:accent4>
          <a:srgbClr val="505153"/>
        </a:accent4>
        <a:accent5>
          <a:srgbClr val="B0C2D1"/>
        </a:accent5>
        <a:accent6>
          <a:srgbClr val="A29A72"/>
        </a:accent6>
        <a:hlink>
          <a:srgbClr val="CE7019"/>
        </a:hlink>
        <a:folHlink>
          <a:srgbClr val="8DA38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4702</TotalTime>
  <Words>1343</Words>
  <Application>Microsoft Office PowerPoint</Application>
  <PresentationFormat>Лист A4 (210x297 мм)</PresentationFormat>
  <Paragraphs>210</Paragraphs>
  <Slides>31</Slides>
  <Notes>21</Notes>
  <HiddenSlides>0</HiddenSlides>
  <MMClips>0</MMClips>
  <ScaleCrop>false</ScaleCrop>
  <HeadingPairs>
    <vt:vector size="8" baseType="variant">
      <vt:variant>
        <vt:lpstr>Использованные шрифты</vt:lpstr>
      </vt:variant>
      <vt:variant>
        <vt:i4>9</vt:i4>
      </vt:variant>
      <vt:variant>
        <vt:lpstr>Тема</vt:lpstr>
      </vt:variant>
      <vt:variant>
        <vt:i4>2</vt:i4>
      </vt:variant>
      <vt:variant>
        <vt:lpstr>Внедренные серверы OLE</vt:lpstr>
      </vt:variant>
      <vt:variant>
        <vt:i4>2</vt:i4>
      </vt:variant>
      <vt:variant>
        <vt:lpstr>Заголовки слайдов</vt:lpstr>
      </vt:variant>
      <vt:variant>
        <vt:i4>31</vt:i4>
      </vt:variant>
    </vt:vector>
  </HeadingPairs>
  <TitlesOfParts>
    <vt:vector size="44" baseType="lpstr">
      <vt:lpstr>Arial</vt:lpstr>
      <vt:lpstr>Book Antiqua</vt:lpstr>
      <vt:lpstr>Calibri</vt:lpstr>
      <vt:lpstr>Cambria</vt:lpstr>
      <vt:lpstr>Monotype Sorts</vt:lpstr>
      <vt:lpstr>STIXMathJax_Main-Regular</vt:lpstr>
      <vt:lpstr>Times</vt:lpstr>
      <vt:lpstr>Times New Roman</vt:lpstr>
      <vt:lpstr>Wingdings 3</vt:lpstr>
      <vt:lpstr>Default Design</vt:lpstr>
      <vt:lpstr>1_Default Design</vt:lpstr>
      <vt:lpstr>Equation</vt:lpstr>
      <vt:lpstr>Формула</vt:lpstr>
      <vt:lpstr>Zaman dəyəri nədir?</vt:lpstr>
      <vt:lpstr>Zaman dəyəri üzrə terminologiya</vt:lpstr>
      <vt:lpstr>Презентация PowerPoint</vt:lpstr>
      <vt:lpstr>Gələcək dəyərin hesablanması</vt:lpstr>
      <vt:lpstr>Презентация PowerPoint</vt:lpstr>
      <vt:lpstr>Gələcək dəyərin hesablanması</vt:lpstr>
      <vt:lpstr>Gələcək dəyər üzrə ümumi düstür</vt:lpstr>
      <vt:lpstr>Mürəkkəb faiz</vt:lpstr>
      <vt:lpstr>Mürəkkəb faiz dərəcəsinin qrafiki təsviri</vt:lpstr>
      <vt:lpstr>Cari dəyərin hesablanması</vt:lpstr>
      <vt:lpstr>Cari dəyər: misal</vt:lpstr>
      <vt:lpstr>Презентация PowerPoint</vt:lpstr>
      <vt:lpstr>Презентация PowerPoint</vt:lpstr>
      <vt:lpstr>Презентация PowerPoint</vt:lpstr>
      <vt:lpstr>Презентация PowerPoint</vt:lpstr>
      <vt:lpstr>Annuitet</vt:lpstr>
      <vt:lpstr>Dəyərin toplanması prinsipi</vt:lpstr>
      <vt:lpstr>Annuitetin cari dəyəri</vt:lpstr>
      <vt:lpstr>Презентация PowerPoint</vt:lpstr>
      <vt:lpstr>Презентация PowerPoint</vt:lpstr>
      <vt:lpstr>Презентация PowerPoint</vt:lpstr>
      <vt:lpstr>Презентация PowerPoint</vt:lpstr>
      <vt:lpstr>Qeyri-sabit pul axınları</vt:lpstr>
      <vt:lpstr>Qeyri-sabit pul axınları</vt:lpstr>
      <vt:lpstr>Faizlərin hesablanması dövrülüyü illik deyilsə?</vt:lpstr>
      <vt:lpstr>Faizlərin hesablanması dövrülüyü illik deyilsə?</vt:lpstr>
      <vt:lpstr>Faizlərin hesablanması dövrülüyü illik deyilsə?</vt:lpstr>
      <vt:lpstr>                  MƏSƏLƏLƏR</vt:lpstr>
      <vt:lpstr>                 MƏSƏLƏLƏR</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Duncan Shaw</dc:creator>
  <cp:lastModifiedBy>Director</cp:lastModifiedBy>
  <cp:revision>624</cp:revision>
  <dcterms:created xsi:type="dcterms:W3CDTF">2008-05-29T16:21:21Z</dcterms:created>
  <dcterms:modified xsi:type="dcterms:W3CDTF">2024-10-16T13:00:28Z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Enitan Williams</vt:lpwstr>
  </property>
  <property fmtid="{D5CDD505-2E9C-101B-9397-08002B2CF9AE}" pid="3" name="display_urn:schemas-microsoft-com:office:office#Author">
    <vt:lpwstr>Enitan Williams</vt:lpwstr>
  </property>
  <property fmtid="{D5CDD505-2E9C-101B-9397-08002B2CF9AE}" pid="4" name="PublishingExpirationDate">
    <vt:lpwstr/>
  </property>
  <property fmtid="{D5CDD505-2E9C-101B-9397-08002B2CF9AE}" pid="5" name="PublishingStartDate">
    <vt:lpwstr/>
  </property>
  <property fmtid="{D5CDD505-2E9C-101B-9397-08002B2CF9AE}" pid="6" name="KSOProductBuildVer">
    <vt:lpwstr>2057-10.2.0.5934</vt:lpwstr>
  </property>
</Properties>
</file>